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8" r:id="rId12"/>
    <p:sldId id="272" r:id="rId13"/>
    <p:sldId id="273" r:id="rId14"/>
    <p:sldId id="274" r:id="rId15"/>
    <p:sldId id="275" r:id="rId16"/>
    <p:sldId id="276" r:id="rId17"/>
    <p:sldId id="280" r:id="rId18"/>
    <p:sldId id="281" r:id="rId19"/>
    <p:sldId id="282" r:id="rId20"/>
    <p:sldId id="283" r:id="rId21"/>
    <p:sldId id="284" r:id="rId22"/>
    <p:sldId id="271" r:id="rId23"/>
  </p:sldIdLst>
  <p:sldSz cx="18288000" cy="10287000"/>
  <p:notesSz cx="7772400" cy="10058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89D7F34-46B4-420F-B52D-70B837530809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1B8F90C-B97E-4A2B-A785-DC843DB73E77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2D11286-B78A-4B09-B8EF-42DF6354D29E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90DAB9C-122F-4ED9-BE46-03A056D8639F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208431D-7AF3-4A05-BFB6-E9948E58A0C0}" type="slidenum">
              <a:t>‹N°›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60203D5-8370-43A2-9C84-1E46767E92BB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CF54D41-13C6-44C8-A6A5-BF9EF3623FC7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BEF0D95-63E8-4D9A-A84C-5B4C51081C1D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68A6451-AE79-426F-971F-A924584DD81E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E1D0C73-65E7-4937-AE8E-940E0E8EC005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71EBCAF-08B4-4D42-9B2C-DD24E883710C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D5C226A-3D61-4F4E-899D-B9B0160CA45D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46EE258-F404-4D16-AC87-E0F616439AEB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"/>
          <p:cNvGrpSpPr/>
          <p:nvPr/>
        </p:nvGrpSpPr>
        <p:grpSpPr>
          <a:xfrm>
            <a:off x="16298640" y="-858960"/>
            <a:ext cx="2037600" cy="11957760"/>
            <a:chOff x="16298640" y="-858960"/>
            <a:chExt cx="2037600" cy="11957760"/>
          </a:xfrm>
        </p:grpSpPr>
        <p:sp>
          <p:nvSpPr>
            <p:cNvPr id="42" name="Freeform 3"/>
            <p:cNvSpPr/>
            <p:nvPr/>
          </p:nvSpPr>
          <p:spPr>
            <a:xfrm rot="16200000">
              <a:off x="11392560" y="4155480"/>
              <a:ext cx="11957760" cy="1928880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" name="TextBox 4"/>
            <p:cNvSpPr/>
            <p:nvPr/>
          </p:nvSpPr>
          <p:spPr>
            <a:xfrm rot="16200000">
              <a:off x="11338560" y="4101120"/>
              <a:ext cx="11957760" cy="2037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4" name="Freeform 5"/>
          <p:cNvSpPr/>
          <p:nvPr/>
        </p:nvSpPr>
        <p:spPr>
          <a:xfrm>
            <a:off x="11208960" y="-1011240"/>
            <a:ext cx="2647440" cy="264744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5" name="Group 6"/>
          <p:cNvGrpSpPr/>
          <p:nvPr/>
        </p:nvGrpSpPr>
        <p:grpSpPr>
          <a:xfrm>
            <a:off x="10378440" y="649440"/>
            <a:ext cx="7518960" cy="8987400"/>
            <a:chOff x="10378440" y="649440"/>
            <a:chExt cx="7518960" cy="8987400"/>
          </a:xfrm>
        </p:grpSpPr>
        <p:sp>
          <p:nvSpPr>
            <p:cNvPr id="46" name="Freeform 7"/>
            <p:cNvSpPr/>
            <p:nvPr/>
          </p:nvSpPr>
          <p:spPr>
            <a:xfrm>
              <a:off x="10378440" y="649440"/>
              <a:ext cx="7518960" cy="8987400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7" name="Freeform 8"/>
          <p:cNvSpPr/>
          <p:nvPr/>
        </p:nvSpPr>
        <p:spPr>
          <a:xfrm>
            <a:off x="1573920" y="1146240"/>
            <a:ext cx="846000" cy="980640"/>
          </a:xfrm>
          <a:custGeom>
            <a:avLst/>
            <a:gdLst/>
            <a:ahLst/>
            <a:cxnLst/>
            <a:rect l="l" t="t" r="r" b="b"/>
            <a:pathLst>
              <a:path w="846187" h="981086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Freeform 9"/>
          <p:cNvSpPr/>
          <p:nvPr/>
        </p:nvSpPr>
        <p:spPr>
          <a:xfrm>
            <a:off x="-295200" y="8630640"/>
            <a:ext cx="2647440" cy="264744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TextBox 10"/>
          <p:cNvSpPr/>
          <p:nvPr/>
        </p:nvSpPr>
        <p:spPr>
          <a:xfrm>
            <a:off x="1573920" y="7036560"/>
            <a:ext cx="7913520" cy="47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728"/>
              </a:lnSpc>
              <a:buNone/>
              <a:tabLst>
                <a:tab pos="0" algn="l"/>
              </a:tabLst>
            </a:pPr>
            <a:r>
              <a:rPr lang="en-US" sz="3030" b="0" strike="noStrike" spc="-1">
                <a:solidFill>
                  <a:srgbClr val="56AEFF"/>
                </a:solidFill>
                <a:latin typeface="DM Sans Italics"/>
              </a:rPr>
              <a:t>Presented by: GROUP 5</a:t>
            </a:r>
            <a:endParaRPr lang="en-US" sz="3030" b="0" strike="noStrike" spc="-1">
              <a:latin typeface="Arial"/>
            </a:endParaRPr>
          </a:p>
        </p:txBody>
      </p:sp>
      <p:sp>
        <p:nvSpPr>
          <p:cNvPr id="50" name="TextBox 11"/>
          <p:cNvSpPr/>
          <p:nvPr/>
        </p:nvSpPr>
        <p:spPr>
          <a:xfrm>
            <a:off x="1573920" y="3615480"/>
            <a:ext cx="10540080" cy="179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7050"/>
              </a:lnSpc>
              <a:buNone/>
            </a:pPr>
            <a:r>
              <a:rPr lang="en-US" sz="5880" b="0" strike="noStrike" spc="-1">
                <a:solidFill>
                  <a:srgbClr val="FFFBFB"/>
                </a:solidFill>
                <a:latin typeface="Now Bold"/>
              </a:rPr>
              <a:t>BIOMETRIC STUDENT ATTENDANCE</a:t>
            </a:r>
            <a:endParaRPr lang="en-US" sz="588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reeform 4"/>
          <p:cNvSpPr/>
          <p:nvPr/>
        </p:nvSpPr>
        <p:spPr>
          <a:xfrm>
            <a:off x="0" y="430920"/>
            <a:ext cx="1399320" cy="1399320"/>
          </a:xfrm>
          <a:custGeom>
            <a:avLst/>
            <a:gdLst/>
            <a:ahLst/>
            <a:cxnLst/>
            <a:rect l="l" t="t" r="r" b="b"/>
            <a:pathLst>
              <a:path w="1399568" h="1399568">
                <a:moveTo>
                  <a:pt x="0" y="0"/>
                </a:moveTo>
                <a:lnTo>
                  <a:pt x="1399568" y="0"/>
                </a:lnTo>
                <a:lnTo>
                  <a:pt x="1399568" y="1399568"/>
                </a:lnTo>
                <a:lnTo>
                  <a:pt x="0" y="13995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71A16295-30C7-DBDB-6C32-79A5A626B2C4}"/>
              </a:ext>
            </a:extLst>
          </p:cNvPr>
          <p:cNvSpPr/>
          <p:nvPr/>
        </p:nvSpPr>
        <p:spPr>
          <a:xfrm>
            <a:off x="1967315" y="612797"/>
            <a:ext cx="14353370" cy="83144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ts val="6761"/>
              </a:lnSpc>
              <a:tabLst>
                <a:tab pos="0" algn="l"/>
              </a:tabLst>
            </a:pPr>
            <a:r>
              <a:rPr lang="en-US" sz="5400" spc="-1" dirty="0">
                <a:solidFill>
                  <a:srgbClr val="FFFFFF"/>
                </a:solidFill>
                <a:latin typeface="Now Bold"/>
              </a:rPr>
              <a:t>3- CONCEPTUAL, LOGICAL AND PHYSICAL MODELS</a:t>
            </a:r>
            <a:endParaRPr lang="en-US" sz="5400" b="0" strike="noStrike" spc="-1" dirty="0">
              <a:latin typeface="Arial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440A3077-0788-EB24-3290-090EAF4CBC64}"/>
              </a:ext>
            </a:extLst>
          </p:cNvPr>
          <p:cNvSpPr/>
          <p:nvPr/>
        </p:nvSpPr>
        <p:spPr>
          <a:xfrm>
            <a:off x="5795799" y="7251676"/>
            <a:ext cx="6544740" cy="1963470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94E01B77-64DD-3D10-F1B7-6C213CF3BF9E}"/>
              </a:ext>
            </a:extLst>
          </p:cNvPr>
          <p:cNvSpPr/>
          <p:nvPr/>
        </p:nvSpPr>
        <p:spPr>
          <a:xfrm>
            <a:off x="5818341" y="3345871"/>
            <a:ext cx="6544740" cy="1822978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ED8221D-C9EF-F062-0B7D-C8C3FF21E552}"/>
              </a:ext>
            </a:extLst>
          </p:cNvPr>
          <p:cNvSpPr/>
          <p:nvPr/>
        </p:nvSpPr>
        <p:spPr>
          <a:xfrm rot="10800000">
            <a:off x="5286593" y="5212777"/>
            <a:ext cx="6544740" cy="1963470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0F8CDF2F-97DC-ABE2-BA3B-5C37912C4C02}"/>
              </a:ext>
            </a:extLst>
          </p:cNvPr>
          <p:cNvSpPr/>
          <p:nvPr/>
        </p:nvSpPr>
        <p:spPr>
          <a:xfrm>
            <a:off x="6764304" y="3963440"/>
            <a:ext cx="5307659" cy="6771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r>
              <a:rPr lang="en-US" sz="4400" b="0" strike="noStrike" spc="-1" dirty="0">
                <a:solidFill>
                  <a:schemeClr val="bg1"/>
                </a:solidFill>
                <a:latin typeface="DM Sans"/>
                <a:ea typeface="Roboto" panose="02000000000000000000" pitchFamily="2" charset="0"/>
              </a:rPr>
              <a:t>Conceptual Model</a:t>
            </a:r>
            <a:endParaRPr lang="en-US" sz="4400" b="0" strike="noStrike" spc="-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49E39B77-7F27-AA6B-BAEA-D9BB2103ED20}"/>
              </a:ext>
            </a:extLst>
          </p:cNvPr>
          <p:cNvSpPr/>
          <p:nvPr/>
        </p:nvSpPr>
        <p:spPr>
          <a:xfrm>
            <a:off x="5104345" y="5562937"/>
            <a:ext cx="6726988" cy="83484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spc="-1" dirty="0">
                <a:solidFill>
                  <a:schemeClr val="bg1"/>
                </a:solidFill>
                <a:latin typeface="DM Sans"/>
              </a:rPr>
              <a:t>Logical Model</a:t>
            </a:r>
            <a:endParaRPr lang="en-US" sz="4000" spc="-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B36B26D8-7009-0FF7-F2B7-F42C30E15FF3}"/>
              </a:ext>
            </a:extLst>
          </p:cNvPr>
          <p:cNvSpPr/>
          <p:nvPr/>
        </p:nvSpPr>
        <p:spPr>
          <a:xfrm>
            <a:off x="7283622" y="7711978"/>
            <a:ext cx="5706618" cy="83484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spc="-1" dirty="0">
                <a:solidFill>
                  <a:schemeClr val="bg1"/>
                </a:solidFill>
                <a:latin typeface="DM Sans"/>
              </a:rPr>
              <a:t>Physical model</a:t>
            </a:r>
            <a:endParaRPr lang="en-US" sz="4000" b="0" strike="noStrike" spc="-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BE049EA-3E4F-A736-5C66-219DD8C12A27}"/>
              </a:ext>
            </a:extLst>
          </p:cNvPr>
          <p:cNvSpPr txBox="1"/>
          <p:nvPr/>
        </p:nvSpPr>
        <p:spPr>
          <a:xfrm flipH="1">
            <a:off x="1967315" y="3791202"/>
            <a:ext cx="4164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Students, attendance records, fingerprint template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55DC47D-E3E1-86A1-04FE-89FA4D06F345}"/>
              </a:ext>
            </a:extLst>
          </p:cNvPr>
          <p:cNvSpPr txBox="1"/>
          <p:nvPr/>
        </p:nvSpPr>
        <p:spPr>
          <a:xfrm flipH="1">
            <a:off x="11831333" y="5260371"/>
            <a:ext cx="57066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buClr>
                <a:srgbClr val="FFFFFF"/>
              </a:buClr>
            </a:pPr>
            <a:r>
              <a:rPr lang="en-CA" sz="2400" b="1" strike="noStrike" spc="-1" dirty="0">
                <a:solidFill>
                  <a:srgbClr val="FFFFFF"/>
                </a:solidFill>
                <a:latin typeface="Arial"/>
                <a:ea typeface="Times New Roman"/>
              </a:rPr>
              <a:t>collection</a:t>
            </a:r>
            <a:r>
              <a:rPr lang="en-CA" sz="2400" b="0" strike="noStrike" spc="-1" dirty="0">
                <a:solidFill>
                  <a:srgbClr val="FFFFFF"/>
                </a:solidFill>
                <a:latin typeface="Arial"/>
                <a:ea typeface="Times New Roman"/>
              </a:rPr>
              <a:t>: such as students , instructors, attendance, courses.</a:t>
            </a:r>
          </a:p>
          <a:p>
            <a:pPr>
              <a:buClr>
                <a:srgbClr val="FFFFFF"/>
              </a:buClr>
            </a:pPr>
            <a:r>
              <a:rPr lang="en-CA" sz="2400" b="1" strike="noStrike" spc="-1" dirty="0">
                <a:solidFill>
                  <a:srgbClr val="FFFFFF"/>
                </a:solidFill>
                <a:latin typeface="Arial"/>
                <a:ea typeface="Times New Roman"/>
              </a:rPr>
              <a:t>Documents: </a:t>
            </a:r>
            <a:r>
              <a:rPr lang="en-CA" sz="2400" b="0" strike="noStrike" spc="-1" dirty="0">
                <a:solidFill>
                  <a:srgbClr val="FFFFFF"/>
                </a:solidFill>
                <a:latin typeface="Arial"/>
                <a:ea typeface="Times New Roman"/>
              </a:rPr>
              <a:t>JSON file that </a:t>
            </a:r>
            <a:r>
              <a:rPr lang="en-CA" sz="2400" b="0" strike="noStrike" spc="-1" dirty="0" err="1">
                <a:solidFill>
                  <a:srgbClr val="FFFFFF"/>
                </a:solidFill>
                <a:latin typeface="Arial"/>
                <a:ea typeface="Times New Roman"/>
              </a:rPr>
              <a:t>containt</a:t>
            </a:r>
            <a:r>
              <a:rPr lang="en-CA" sz="2400" b="0" strike="noStrike" spc="-1" dirty="0">
                <a:solidFill>
                  <a:srgbClr val="FFFFFF"/>
                </a:solidFill>
                <a:latin typeface="Arial"/>
                <a:ea typeface="Times New Roman"/>
              </a:rPr>
              <a:t> our data.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9972683-7EDD-3155-F5C3-0B0A429925F3}"/>
              </a:ext>
            </a:extLst>
          </p:cNvPr>
          <p:cNvSpPr txBox="1"/>
          <p:nvPr/>
        </p:nvSpPr>
        <p:spPr>
          <a:xfrm flipH="1">
            <a:off x="425539" y="7633246"/>
            <a:ext cx="5706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0" strike="noStrike" spc="-1" dirty="0">
                <a:solidFill>
                  <a:srgbClr val="FFFFFF"/>
                </a:solidFill>
                <a:latin typeface="Arial"/>
                <a:ea typeface="Times New Roman"/>
              </a:rPr>
              <a:t>MongoDB document collections with indexes on key fields (e.g., student ID, timestamp for attendance records).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7B17E11C-CA1D-27EF-DA69-FEB963F02590}"/>
              </a:ext>
            </a:extLst>
          </p:cNvPr>
          <p:cNvSpPr/>
          <p:nvPr/>
        </p:nvSpPr>
        <p:spPr>
          <a:xfrm>
            <a:off x="4655823" y="323024"/>
            <a:ext cx="8196840" cy="8128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6452"/>
              </a:lnSpc>
              <a:buNone/>
              <a:tabLst>
                <a:tab pos="0" algn="l"/>
              </a:tabLst>
            </a:pPr>
            <a:r>
              <a:rPr lang="en-US" sz="5370" spc="-1" dirty="0">
                <a:solidFill>
                  <a:srgbClr val="FFFFFF"/>
                </a:solidFill>
                <a:latin typeface="DM Sans Bold"/>
              </a:rPr>
              <a:t>4</a:t>
            </a:r>
            <a:r>
              <a:rPr lang="en-US" sz="5370" b="0" strike="noStrike" spc="-1" dirty="0">
                <a:solidFill>
                  <a:srgbClr val="FFFFFF"/>
                </a:solidFill>
                <a:latin typeface="DM Sans Bold"/>
              </a:rPr>
              <a:t>- ER DIAGRAM</a:t>
            </a:r>
            <a:endParaRPr lang="en-US" sz="5370" b="0" strike="noStrike" spc="-1" dirty="0">
              <a:latin typeface="Arial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F1913AE-4CBE-B606-BC79-109C468884AF}"/>
              </a:ext>
            </a:extLst>
          </p:cNvPr>
          <p:cNvSpPr/>
          <p:nvPr/>
        </p:nvSpPr>
        <p:spPr>
          <a:xfrm>
            <a:off x="7024226" y="4610234"/>
            <a:ext cx="2001091" cy="12489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>
              <a:lnSpc>
                <a:spcPts val="5000"/>
              </a:lnSpc>
              <a:buNone/>
              <a:tabLst>
                <a:tab pos="0" algn="l"/>
              </a:tabLst>
            </a:pPr>
            <a:r>
              <a:rPr lang="en-US" sz="3630" b="0" strike="noStrike" spc="-1">
                <a:solidFill>
                  <a:srgbClr val="051D40"/>
                </a:solidFill>
                <a:latin typeface="DM Sans Bold"/>
              </a:rPr>
              <a:t>user features</a:t>
            </a:r>
            <a:endParaRPr lang="en-US" sz="3630" b="0" strike="noStrike" spc="-1">
              <a:latin typeface="Arial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AAB3395E-B24E-C242-0A69-05B686AE3E07}"/>
              </a:ext>
            </a:extLst>
          </p:cNvPr>
          <p:cNvSpPr/>
          <p:nvPr/>
        </p:nvSpPr>
        <p:spPr>
          <a:xfrm>
            <a:off x="5459864" y="5965426"/>
            <a:ext cx="4307305" cy="1292223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 dirty="0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74765094-C50D-E291-08C0-345FCB1A6B91}"/>
              </a:ext>
            </a:extLst>
          </p:cNvPr>
          <p:cNvSpPr/>
          <p:nvPr/>
        </p:nvSpPr>
        <p:spPr>
          <a:xfrm>
            <a:off x="5459864" y="3383931"/>
            <a:ext cx="4307305" cy="1199761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C0647F81-94C9-4E27-B1E7-C94675973706}"/>
              </a:ext>
            </a:extLst>
          </p:cNvPr>
          <p:cNvSpPr/>
          <p:nvPr/>
        </p:nvSpPr>
        <p:spPr>
          <a:xfrm rot="10800000">
            <a:off x="5147157" y="4628447"/>
            <a:ext cx="4307305" cy="1292223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 dirty="0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DF789441-2FEA-A6C9-827A-480DD07F1945}"/>
              </a:ext>
            </a:extLst>
          </p:cNvPr>
          <p:cNvSpPr/>
          <p:nvPr/>
        </p:nvSpPr>
        <p:spPr>
          <a:xfrm>
            <a:off x="6278200" y="3736870"/>
            <a:ext cx="3493142" cy="6771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r>
              <a:rPr lang="en-US" sz="4400" spc="-1" dirty="0">
                <a:solidFill>
                  <a:schemeClr val="bg1"/>
                </a:solidFill>
                <a:latin typeface="DM Sans"/>
                <a:ea typeface="Roboto" panose="02000000000000000000" pitchFamily="2" charset="0"/>
              </a:rPr>
              <a:t>Admin</a:t>
            </a:r>
            <a:endParaRPr lang="en-US" sz="4400" b="0" strike="noStrike" spc="-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6B52660E-69B3-E312-D567-756EEB02A652}"/>
              </a:ext>
            </a:extLst>
          </p:cNvPr>
          <p:cNvSpPr/>
          <p:nvPr/>
        </p:nvSpPr>
        <p:spPr>
          <a:xfrm>
            <a:off x="5056034" y="4781943"/>
            <a:ext cx="4427248" cy="83484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spc="-1" dirty="0">
                <a:solidFill>
                  <a:schemeClr val="bg1"/>
                </a:solidFill>
                <a:latin typeface="DM Sans"/>
              </a:rPr>
              <a:t>Students</a:t>
            </a:r>
            <a:endParaRPr lang="en-US" sz="4000" spc="-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A188D6B5-F337-6B6D-32DF-F364630DA395}"/>
              </a:ext>
            </a:extLst>
          </p:cNvPr>
          <p:cNvSpPr/>
          <p:nvPr/>
        </p:nvSpPr>
        <p:spPr>
          <a:xfrm>
            <a:off x="6699118" y="6090883"/>
            <a:ext cx="3755710" cy="83484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spc="-1" dirty="0">
                <a:solidFill>
                  <a:schemeClr val="bg1"/>
                </a:solidFill>
                <a:latin typeface="DM Sans"/>
              </a:rPr>
              <a:t>Lecturer</a:t>
            </a:r>
            <a:endParaRPr lang="en-US" sz="4000" b="0" strike="noStrike" spc="-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4BC83A9-7B59-D9B4-B128-904CD221AAAB}"/>
              </a:ext>
            </a:extLst>
          </p:cNvPr>
          <p:cNvSpPr/>
          <p:nvPr/>
        </p:nvSpPr>
        <p:spPr>
          <a:xfrm rot="10800000">
            <a:off x="5147156" y="7307492"/>
            <a:ext cx="4307305" cy="1292223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 dirty="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BCF87C22-5A60-D1F9-9ED8-8F5AEC1B1F69}"/>
              </a:ext>
            </a:extLst>
          </p:cNvPr>
          <p:cNvSpPr/>
          <p:nvPr/>
        </p:nvSpPr>
        <p:spPr>
          <a:xfrm>
            <a:off x="5459864" y="8672519"/>
            <a:ext cx="4307305" cy="1199761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DA9CC97-1410-B6C7-706F-EA8A6339DC15}"/>
              </a:ext>
            </a:extLst>
          </p:cNvPr>
          <p:cNvSpPr/>
          <p:nvPr/>
        </p:nvSpPr>
        <p:spPr>
          <a:xfrm>
            <a:off x="5433328" y="7404478"/>
            <a:ext cx="3957345" cy="8207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spc="-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Course</a:t>
            </a:r>
            <a:endParaRPr lang="en-US" sz="4000" b="0" strike="noStrike" spc="-1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EB74A2A7-DB89-0C8F-9690-5BE608ADB3B2}"/>
              </a:ext>
            </a:extLst>
          </p:cNvPr>
          <p:cNvSpPr/>
          <p:nvPr/>
        </p:nvSpPr>
        <p:spPr>
          <a:xfrm>
            <a:off x="5459864" y="8911051"/>
            <a:ext cx="3957345" cy="8207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spc="-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Faculty</a:t>
            </a:r>
            <a:endParaRPr lang="en-US" sz="4000" b="0" strike="noStrike" spc="-1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4232BA5-25D7-03C5-0F95-6AE78DF2C89D}"/>
              </a:ext>
            </a:extLst>
          </p:cNvPr>
          <p:cNvSpPr txBox="1"/>
          <p:nvPr/>
        </p:nvSpPr>
        <p:spPr>
          <a:xfrm>
            <a:off x="9951404" y="3369477"/>
            <a:ext cx="74355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His attributes are: a unique identifier, an email, a name, and a password to secure his account.</a:t>
            </a:r>
            <a:endParaRPr lang="fr-FR" sz="2800" dirty="0">
              <a:solidFill>
                <a:schemeClr val="bg1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endParaRPr lang="fr-FR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A579288-3CE7-D7E3-BFA7-B807EE06C5D7}"/>
              </a:ext>
            </a:extLst>
          </p:cNvPr>
          <p:cNvSpPr txBox="1"/>
          <p:nvPr/>
        </p:nvSpPr>
        <p:spPr>
          <a:xfrm flipH="1">
            <a:off x="476970" y="4722925"/>
            <a:ext cx="49828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Having attributes such as name, </a:t>
            </a:r>
            <a:r>
              <a:rPr lang="en-CA" sz="28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matricule</a:t>
            </a:r>
            <a:r>
              <a:rPr lang="en-CA" sz="28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, and email address</a:t>
            </a:r>
            <a:endParaRPr lang="fr-FR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3B826E9-F087-C2EA-21C0-F8C2E0DAEE94}"/>
              </a:ext>
            </a:extLst>
          </p:cNvPr>
          <p:cNvSpPr txBox="1"/>
          <p:nvPr/>
        </p:nvSpPr>
        <p:spPr>
          <a:xfrm>
            <a:off x="9767169" y="5772985"/>
            <a:ext cx="7435516" cy="1307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236220" lvl="0" indent="-342900" algn="just">
              <a:lnSpc>
                <a:spcPct val="150000"/>
              </a:lnSpc>
              <a:spcAft>
                <a:spcPts val="25"/>
              </a:spcAft>
              <a:buFont typeface="Symbol" panose="05050102010706020507" pitchFamily="18" charset="2"/>
              <a:buChar char=""/>
            </a:pPr>
            <a:r>
              <a:rPr lang="en-CA" sz="28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the attributes such as his name, email address, and unique identifier.</a:t>
            </a:r>
            <a:endParaRPr lang="fr-FR" sz="2800" dirty="0">
              <a:solidFill>
                <a:schemeClr val="bg1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34D916-FF56-7264-6334-409E8DC45D61}"/>
              </a:ext>
            </a:extLst>
          </p:cNvPr>
          <p:cNvSpPr txBox="1"/>
          <p:nvPr/>
        </p:nvSpPr>
        <p:spPr>
          <a:xfrm>
            <a:off x="450435" y="7404478"/>
            <a:ext cx="49828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The attributes of a are the course code and the course title</a:t>
            </a:r>
            <a:endParaRPr lang="fr-FR" sz="2800" dirty="0">
              <a:solidFill>
                <a:schemeClr val="bg1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endParaRPr lang="fr-FR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AFD3E50-0379-8CEC-685F-5382782D57D8}"/>
              </a:ext>
            </a:extLst>
          </p:cNvPr>
          <p:cNvSpPr txBox="1"/>
          <p:nvPr/>
        </p:nvSpPr>
        <p:spPr>
          <a:xfrm>
            <a:off x="9754010" y="8382436"/>
            <a:ext cx="7435516" cy="130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236220" lvl="0" indent="-342900" algn="just">
              <a:lnSpc>
                <a:spcPct val="150000"/>
              </a:lnSpc>
              <a:spcAft>
                <a:spcPts val="25"/>
              </a:spcAft>
              <a:buFont typeface="Symbol" panose="05050102010706020507" pitchFamily="18" charset="2"/>
              <a:buChar char=""/>
            </a:pPr>
            <a:r>
              <a:rPr lang="en-CA" sz="28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The attributes of a faculty are the faculty name and the location. </a:t>
            </a:r>
            <a:endParaRPr lang="fr-FR" sz="2800" dirty="0">
              <a:solidFill>
                <a:schemeClr val="bg1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CB057A4-248D-2643-07BA-A04D1F9CDFF2}"/>
              </a:ext>
            </a:extLst>
          </p:cNvPr>
          <p:cNvSpPr txBox="1"/>
          <p:nvPr/>
        </p:nvSpPr>
        <p:spPr>
          <a:xfrm>
            <a:off x="2719734" y="1544976"/>
            <a:ext cx="106834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>
                <a:solidFill>
                  <a:schemeClr val="bg1"/>
                </a:solidFill>
                <a:effectLst/>
                <a:latin typeface="Now Bold"/>
                <a:ea typeface="Times New Roman" panose="02020603050405020304" pitchFamily="18" charset="0"/>
              </a:rPr>
              <a:t>4.1. </a:t>
            </a:r>
            <a:r>
              <a:rPr lang="en-GB" sz="4400" b="1" dirty="0">
                <a:solidFill>
                  <a:schemeClr val="bg1"/>
                </a:solidFill>
                <a:effectLst/>
                <a:latin typeface="Now Bold"/>
                <a:ea typeface="Times New Roman" panose="02020603050405020304" pitchFamily="18" charset="0"/>
              </a:rPr>
              <a:t>Entities and relationships in the school</a:t>
            </a:r>
            <a:endParaRPr lang="fr-FR" sz="4400" b="1" dirty="0">
              <a:solidFill>
                <a:schemeClr val="bg1"/>
              </a:solidFill>
              <a:effectLst/>
              <a:latin typeface="Now Bold"/>
              <a:ea typeface="Times New Roman" panose="02020603050405020304" pitchFamily="18" charset="0"/>
            </a:endParaRPr>
          </a:p>
          <a:p>
            <a:endParaRPr lang="fr-FR" sz="4400" b="1" dirty="0">
              <a:solidFill>
                <a:schemeClr val="bg1"/>
              </a:solidFill>
              <a:latin typeface="Now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08EE87-21D9-9FA4-B14B-D87C045EF27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0F5108-096E-EE55-C19D-42F407E80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15" y="1684421"/>
            <a:ext cx="13138179" cy="844616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83EA8D5-FDE8-9496-C5FF-B0596BD9FF22}"/>
              </a:ext>
            </a:extLst>
          </p:cNvPr>
          <p:cNvSpPr txBox="1"/>
          <p:nvPr/>
        </p:nvSpPr>
        <p:spPr>
          <a:xfrm>
            <a:off x="2707105" y="582450"/>
            <a:ext cx="106834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Now Bold"/>
                <a:ea typeface="Times New Roman" panose="02020603050405020304" pitchFamily="18" charset="0"/>
              </a:rPr>
              <a:t>4.2. Diagram in school</a:t>
            </a:r>
            <a:endParaRPr lang="fr-FR" sz="4400" b="1" dirty="0">
              <a:solidFill>
                <a:schemeClr val="bg1"/>
              </a:solidFill>
              <a:effectLst/>
              <a:latin typeface="Now Bold"/>
              <a:ea typeface="Times New Roman" panose="02020603050405020304" pitchFamily="18" charset="0"/>
            </a:endParaRPr>
          </a:p>
          <a:p>
            <a:endParaRPr lang="fr-FR" sz="4400" b="1" dirty="0">
              <a:solidFill>
                <a:schemeClr val="bg1"/>
              </a:solidFill>
              <a:latin typeface="Now Bold"/>
            </a:endParaRPr>
          </a:p>
        </p:txBody>
      </p:sp>
    </p:spTree>
    <p:extLst>
      <p:ext uri="{BB962C8B-B14F-4D97-AF65-F5344CB8AC3E}">
        <p14:creationId xmlns:p14="http://schemas.microsoft.com/office/powerpoint/2010/main" val="365708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0C75C-34BE-D50B-236F-EE7155F2B39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Freeform 4"/>
          <p:cNvSpPr/>
          <p:nvPr/>
        </p:nvSpPr>
        <p:spPr>
          <a:xfrm>
            <a:off x="0" y="430920"/>
            <a:ext cx="1399320" cy="1399320"/>
          </a:xfrm>
          <a:custGeom>
            <a:avLst/>
            <a:gdLst/>
            <a:ahLst/>
            <a:cxnLst/>
            <a:rect l="l" t="t" r="r" b="b"/>
            <a:pathLst>
              <a:path w="1399568" h="1399568">
                <a:moveTo>
                  <a:pt x="0" y="0"/>
                </a:moveTo>
                <a:lnTo>
                  <a:pt x="1399568" y="0"/>
                </a:lnTo>
                <a:lnTo>
                  <a:pt x="1399568" y="1399568"/>
                </a:lnTo>
                <a:lnTo>
                  <a:pt x="0" y="13995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AE9118E-7EBB-E907-5C39-79ABCD65819B}"/>
              </a:ext>
            </a:extLst>
          </p:cNvPr>
          <p:cNvSpPr txBox="1"/>
          <p:nvPr/>
        </p:nvSpPr>
        <p:spPr>
          <a:xfrm>
            <a:off x="-240632" y="2434729"/>
            <a:ext cx="5738197" cy="358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3425" marR="236220" indent="-234950" algn="just">
              <a:lnSpc>
                <a:spcPct val="166000"/>
              </a:lnSpc>
              <a:spcAft>
                <a:spcPts val="25"/>
              </a:spcAft>
            </a:pPr>
            <a:endParaRPr lang="en-CA" sz="2800" dirty="0">
              <a:solidFill>
                <a:schemeClr val="bg1"/>
              </a:solidFill>
              <a:latin typeface="ui-sans-serif"/>
              <a:ea typeface="Times New Roman" panose="02020603050405020304" pitchFamily="18" charset="0"/>
            </a:endParaRPr>
          </a:p>
          <a:p>
            <a:pPr marL="733425" marR="236220" indent="-234950" algn="just">
              <a:lnSpc>
                <a:spcPct val="166000"/>
              </a:lnSpc>
              <a:spcAft>
                <a:spcPts val="25"/>
              </a:spcAft>
            </a:pPr>
            <a:endParaRPr lang="en-CA" sz="2800" dirty="0">
              <a:solidFill>
                <a:schemeClr val="bg1"/>
              </a:solidFill>
              <a:effectLst/>
              <a:latin typeface="ui-sans-serif"/>
              <a:ea typeface="Times New Roman" panose="02020603050405020304" pitchFamily="18" charset="0"/>
            </a:endParaRPr>
          </a:p>
          <a:p>
            <a:pPr marL="733425" marR="236220" indent="-234950" algn="just">
              <a:lnSpc>
                <a:spcPct val="166000"/>
              </a:lnSpc>
              <a:spcAft>
                <a:spcPts val="25"/>
              </a:spcAft>
            </a:pPr>
            <a:endParaRPr lang="en-CA" sz="2800" dirty="0">
              <a:solidFill>
                <a:schemeClr val="bg1"/>
              </a:solidFill>
              <a:effectLst/>
              <a:latin typeface="ui-sans-serif"/>
              <a:ea typeface="Times New Roman" panose="02020603050405020304" pitchFamily="18" charset="0"/>
            </a:endParaRPr>
          </a:p>
          <a:p>
            <a:pPr marL="733425" marR="236220" indent="-234950" algn="just">
              <a:lnSpc>
                <a:spcPct val="166000"/>
              </a:lnSpc>
              <a:spcAft>
                <a:spcPts val="25"/>
              </a:spcAft>
            </a:pPr>
            <a:endParaRPr lang="en-CA" sz="2800" dirty="0">
              <a:solidFill>
                <a:schemeClr val="bg1"/>
              </a:solidFill>
              <a:latin typeface="ui-sans-serif"/>
              <a:ea typeface="Times New Roman" panose="02020603050405020304" pitchFamily="18" charset="0"/>
            </a:endParaRPr>
          </a:p>
          <a:p>
            <a:pPr marL="733425" marR="236220" indent="-234950" algn="just">
              <a:lnSpc>
                <a:spcPct val="166000"/>
              </a:lnSpc>
              <a:spcAft>
                <a:spcPts val="25"/>
              </a:spcAft>
            </a:pPr>
            <a:endParaRPr lang="fr-FR" sz="2800" dirty="0">
              <a:solidFill>
                <a:schemeClr val="bg1"/>
              </a:solidFill>
              <a:effectLst/>
              <a:latin typeface="ui-sans-serif"/>
              <a:ea typeface="Times New Roman" panose="02020603050405020304" pitchFamily="18" charset="0"/>
            </a:endParaRPr>
          </a:p>
        </p:txBody>
      </p:sp>
      <p:pic>
        <p:nvPicPr>
          <p:cNvPr id="3" name="Picture 3" descr="A diagram of a course&#10;&#10;Description automatically generated">
            <a:extLst>
              <a:ext uri="{FF2B5EF4-FFF2-40B4-BE49-F238E27FC236}">
                <a16:creationId xmlns:a16="http://schemas.microsoft.com/office/drawing/2014/main" id="{301F55EE-BD59-B411-C33D-ADEEBFEB68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3401"/>
          <a:stretch/>
        </p:blipFill>
        <p:spPr bwMode="auto">
          <a:xfrm>
            <a:off x="3723575" y="1371601"/>
            <a:ext cx="12139340" cy="8896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9B77A43-8BCA-87E7-B3FF-5FC0C7440DD5}"/>
              </a:ext>
            </a:extLst>
          </p:cNvPr>
          <p:cNvSpPr txBox="1"/>
          <p:nvPr/>
        </p:nvSpPr>
        <p:spPr>
          <a:xfrm>
            <a:off x="4451522" y="202367"/>
            <a:ext cx="10683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Now Bold"/>
                <a:ea typeface="Times New Roman" panose="02020603050405020304" pitchFamily="18" charset="0"/>
              </a:rPr>
              <a:t>4.4. </a:t>
            </a:r>
            <a:r>
              <a:rPr lang="fr-FR" sz="4400" dirty="0">
                <a:solidFill>
                  <a:schemeClr val="bg1"/>
                </a:solidFill>
              </a:rPr>
              <a:t>Diagram in </a:t>
            </a:r>
            <a:r>
              <a:rPr lang="fr-FR" sz="4400" dirty="0" err="1">
                <a:solidFill>
                  <a:schemeClr val="bg1"/>
                </a:solidFill>
              </a:rPr>
              <a:t>AttendEase</a:t>
            </a:r>
            <a:r>
              <a:rPr lang="fr-FR" sz="4400" dirty="0">
                <a:solidFill>
                  <a:schemeClr val="bg1"/>
                </a:solidFill>
              </a:rPr>
              <a:t> system</a:t>
            </a:r>
            <a:endParaRPr lang="fr-FR" sz="4400" b="1" dirty="0">
              <a:solidFill>
                <a:schemeClr val="bg1"/>
              </a:solidFill>
              <a:latin typeface="Now Bold"/>
            </a:endParaRPr>
          </a:p>
        </p:txBody>
      </p:sp>
    </p:spTree>
    <p:extLst>
      <p:ext uri="{BB962C8B-B14F-4D97-AF65-F5344CB8AC3E}">
        <p14:creationId xmlns:p14="http://schemas.microsoft.com/office/powerpoint/2010/main" val="1673057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Freeform 3"/>
          <p:cNvSpPr/>
          <p:nvPr/>
        </p:nvSpPr>
        <p:spPr>
          <a:xfrm rot="1313400">
            <a:off x="14330520" y="-1655640"/>
            <a:ext cx="9085320" cy="536832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Freeform 4"/>
          <p:cNvSpPr/>
          <p:nvPr/>
        </p:nvSpPr>
        <p:spPr>
          <a:xfrm>
            <a:off x="0" y="430920"/>
            <a:ext cx="1399320" cy="1399320"/>
          </a:xfrm>
          <a:custGeom>
            <a:avLst/>
            <a:gdLst/>
            <a:ahLst/>
            <a:cxnLst/>
            <a:rect l="l" t="t" r="r" b="b"/>
            <a:pathLst>
              <a:path w="1399568" h="1399568">
                <a:moveTo>
                  <a:pt x="0" y="0"/>
                </a:moveTo>
                <a:lnTo>
                  <a:pt x="1399568" y="0"/>
                </a:lnTo>
                <a:lnTo>
                  <a:pt x="1399568" y="1399568"/>
                </a:lnTo>
                <a:lnTo>
                  <a:pt x="0" y="13995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40C845-5249-2A85-C03A-83A9DF869965}"/>
              </a:ext>
            </a:extLst>
          </p:cNvPr>
          <p:cNvSpPr/>
          <p:nvPr/>
        </p:nvSpPr>
        <p:spPr>
          <a:xfrm>
            <a:off x="4630686" y="233471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8EF2D3-51BA-5DD5-50C0-F5738D50961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</a:t>
            </a:r>
            <a:endParaRPr lang="fr-FR" dirty="0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089E5F8F-3B6B-9033-C935-3BDC8F8185CC}"/>
              </a:ext>
            </a:extLst>
          </p:cNvPr>
          <p:cNvSpPr/>
          <p:nvPr/>
        </p:nvSpPr>
        <p:spPr>
          <a:xfrm>
            <a:off x="1967315" y="468419"/>
            <a:ext cx="7513569" cy="83144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ts val="6761"/>
              </a:lnSpc>
              <a:tabLst>
                <a:tab pos="0" algn="l"/>
              </a:tabLst>
            </a:pPr>
            <a:r>
              <a:rPr lang="en-US" sz="5400" spc="-1" dirty="0">
                <a:solidFill>
                  <a:srgbClr val="FFFFFF"/>
                </a:solidFill>
                <a:latin typeface="Now Bold"/>
              </a:rPr>
              <a:t>5- DATABASE SCHEMA</a:t>
            </a:r>
            <a:endParaRPr lang="en-US" sz="5400" b="0" strike="noStrike" spc="-1" dirty="0">
              <a:latin typeface="Arial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A25520D0-38A2-4167-C88F-5AD23787A0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88"/>
          <a:stretch/>
        </p:blipFill>
        <p:spPr bwMode="auto">
          <a:xfrm>
            <a:off x="1967315" y="1830240"/>
            <a:ext cx="13146213" cy="8489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908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8538AB-6ABD-2882-E886-0278E03CF17D}"/>
              </a:ext>
            </a:extLst>
          </p:cNvPr>
          <p:cNvSpPr/>
          <p:nvPr/>
        </p:nvSpPr>
        <p:spPr>
          <a:xfrm>
            <a:off x="-48126" y="6016"/>
            <a:ext cx="18456442" cy="10287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E0067F1-7451-EF73-607F-3D8183CB952F}"/>
              </a:ext>
            </a:extLst>
          </p:cNvPr>
          <p:cNvSpPr txBox="1"/>
          <p:nvPr/>
        </p:nvSpPr>
        <p:spPr>
          <a:xfrm flipH="1">
            <a:off x="2572351" y="457200"/>
            <a:ext cx="12828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>
                <a:solidFill>
                  <a:schemeClr val="bg1"/>
                </a:solidFill>
                <a:effectLst/>
                <a:latin typeface="Now Bold"/>
                <a:ea typeface="Times New Roman" panose="02020603050405020304" pitchFamily="18" charset="0"/>
              </a:rPr>
              <a:t>Collections and Documents in the </a:t>
            </a:r>
            <a:r>
              <a:rPr lang="en-CA" sz="4800" b="1" i="1" dirty="0" err="1">
                <a:solidFill>
                  <a:schemeClr val="bg1"/>
                </a:solidFill>
                <a:effectLst/>
                <a:latin typeface="Now Bold"/>
                <a:ea typeface="Times New Roman" panose="02020603050405020304" pitchFamily="18" charset="0"/>
              </a:rPr>
              <a:t>AttendEase</a:t>
            </a:r>
            <a:r>
              <a:rPr lang="en-CA" sz="4800" b="1" i="1" dirty="0">
                <a:solidFill>
                  <a:schemeClr val="bg1"/>
                </a:solidFill>
                <a:effectLst/>
                <a:latin typeface="Now Bold"/>
                <a:ea typeface="Times New Roman" panose="02020603050405020304" pitchFamily="18" charset="0"/>
              </a:rPr>
              <a:t> </a:t>
            </a:r>
            <a:r>
              <a:rPr lang="en-CA" sz="4800" b="1" dirty="0">
                <a:solidFill>
                  <a:schemeClr val="bg1"/>
                </a:solidFill>
                <a:effectLst/>
                <a:latin typeface="Now Bold"/>
                <a:ea typeface="Times New Roman" panose="02020603050405020304" pitchFamily="18" charset="0"/>
              </a:rPr>
              <a:t>mobile application</a:t>
            </a:r>
            <a:endParaRPr lang="fr-FR" sz="4800" dirty="0">
              <a:solidFill>
                <a:schemeClr val="bg1"/>
              </a:solidFill>
              <a:effectLst/>
              <a:latin typeface="Now Bold"/>
              <a:ea typeface="Times New Roman" panose="02020603050405020304" pitchFamily="18" charset="0"/>
            </a:endParaRPr>
          </a:p>
          <a:p>
            <a:endParaRPr lang="fr-FR" sz="4800" dirty="0">
              <a:solidFill>
                <a:schemeClr val="bg1"/>
              </a:solidFill>
              <a:latin typeface="Now Bold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B3DCE7D-E438-687A-D169-69C3382D17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55" b="23795"/>
          <a:stretch/>
        </p:blipFill>
        <p:spPr bwMode="auto">
          <a:xfrm>
            <a:off x="793229" y="3216708"/>
            <a:ext cx="17233890" cy="66130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34115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1B6E35-664A-F50B-A989-EA2B8628415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D7B3A839-6939-0D83-B1BE-B785FA76BC86}"/>
              </a:ext>
            </a:extLst>
          </p:cNvPr>
          <p:cNvSpPr/>
          <p:nvPr/>
        </p:nvSpPr>
        <p:spPr>
          <a:xfrm>
            <a:off x="4655823" y="323024"/>
            <a:ext cx="8196840" cy="8128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6452"/>
              </a:lnSpc>
              <a:buNone/>
              <a:tabLst>
                <a:tab pos="0" algn="l"/>
              </a:tabLst>
            </a:pPr>
            <a:r>
              <a:rPr lang="en-US" sz="5370" b="0" strike="noStrike" spc="-1" dirty="0">
                <a:solidFill>
                  <a:srgbClr val="FFFFFF"/>
                </a:solidFill>
                <a:latin typeface="DM Sans Bold"/>
              </a:rPr>
              <a:t>6- IMPLEMENTATION</a:t>
            </a:r>
            <a:endParaRPr lang="en-US" sz="5370" b="0" strike="noStrike" spc="-1" dirty="0"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8014AEB-E2E1-CB1A-19DD-5CA15B2FE119}"/>
              </a:ext>
            </a:extLst>
          </p:cNvPr>
          <p:cNvSpPr txBox="1"/>
          <p:nvPr/>
        </p:nvSpPr>
        <p:spPr>
          <a:xfrm flipH="1">
            <a:off x="2163276" y="1684421"/>
            <a:ext cx="12587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implementation uses MongoDB to manage two databases:</a:t>
            </a:r>
            <a:endParaRPr lang="fr-FR" sz="3200" dirty="0">
              <a:solidFill>
                <a:schemeClr val="bg1"/>
              </a:solidFill>
            </a:endParaRP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3C9C72-DC76-F277-73FE-372070561BB4}"/>
              </a:ext>
            </a:extLst>
          </p:cNvPr>
          <p:cNvSpPr/>
          <p:nvPr/>
        </p:nvSpPr>
        <p:spPr>
          <a:xfrm>
            <a:off x="9887188" y="3682155"/>
            <a:ext cx="6544740" cy="1822978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D03B4A7-3E3F-D928-D205-670D0965CD86}"/>
              </a:ext>
            </a:extLst>
          </p:cNvPr>
          <p:cNvSpPr/>
          <p:nvPr/>
        </p:nvSpPr>
        <p:spPr>
          <a:xfrm rot="10800000">
            <a:off x="9355440" y="5545571"/>
            <a:ext cx="6544740" cy="1963470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 dirty="0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A817B1A4-9736-8EE4-4463-372FAB4F9309}"/>
              </a:ext>
            </a:extLst>
          </p:cNvPr>
          <p:cNvSpPr/>
          <p:nvPr/>
        </p:nvSpPr>
        <p:spPr>
          <a:xfrm>
            <a:off x="10533376" y="4196207"/>
            <a:ext cx="6726987" cy="6771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r>
              <a:rPr lang="en-US" sz="4400" b="0" strike="noStrike" spc="-1" dirty="0">
                <a:solidFill>
                  <a:schemeClr val="bg1"/>
                </a:solidFill>
                <a:latin typeface="DM Sans"/>
                <a:ea typeface="Roboto" panose="02000000000000000000" pitchFamily="2" charset="0"/>
              </a:rPr>
              <a:t>Institutional database</a:t>
            </a:r>
            <a:endParaRPr lang="en-US" sz="4400" b="0" strike="noStrike" spc="-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89640B1F-85DD-2FE7-E7E5-61924A5E5FB5}"/>
              </a:ext>
            </a:extLst>
          </p:cNvPr>
          <p:cNvSpPr/>
          <p:nvPr/>
        </p:nvSpPr>
        <p:spPr>
          <a:xfrm>
            <a:off x="9144000" y="5910789"/>
            <a:ext cx="6726988" cy="83484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spc="-1" dirty="0">
                <a:solidFill>
                  <a:schemeClr val="bg1"/>
                </a:solidFill>
                <a:latin typeface="DM Sans"/>
              </a:rPr>
              <a:t>Application database</a:t>
            </a:r>
            <a:endParaRPr lang="en-US" sz="4000" spc="-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7CFFB6C-D4A2-443A-4C31-B4477CF0AEC0}"/>
              </a:ext>
            </a:extLst>
          </p:cNvPr>
          <p:cNvSpPr txBox="1"/>
          <p:nvPr/>
        </p:nvSpPr>
        <p:spPr>
          <a:xfrm flipH="1">
            <a:off x="1323807" y="2817742"/>
            <a:ext cx="57531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Dependencies: 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- Node.js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 - Express 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- MongoDB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 - Mongoose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 - </a:t>
            </a:r>
            <a:r>
              <a:rPr lang="en-US" sz="2800" b="1" dirty="0" err="1">
                <a:solidFill>
                  <a:schemeClr val="bg1"/>
                </a:solidFill>
              </a:rPr>
              <a:t>Dotenv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 - Postma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925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/>
          <p:nvPr/>
        </p:nvSpPr>
        <p:spPr>
          <a:xfrm>
            <a:off x="-457200" y="360"/>
            <a:ext cx="18287640" cy="102866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2238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ZoneTexte 27"/>
          <p:cNvSpPr/>
          <p:nvPr/>
        </p:nvSpPr>
        <p:spPr>
          <a:xfrm flipH="1">
            <a:off x="1549440" y="2277000"/>
            <a:ext cx="1595484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2" name="Image 151"/>
          <p:cNvPicPr/>
          <p:nvPr/>
        </p:nvPicPr>
        <p:blipFill>
          <a:blip r:embed="rId2"/>
          <a:stretch/>
        </p:blipFill>
        <p:spPr>
          <a:xfrm>
            <a:off x="457200" y="1514880"/>
            <a:ext cx="8238600" cy="7857720"/>
          </a:xfrm>
          <a:prstGeom prst="rect">
            <a:avLst/>
          </a:prstGeom>
          <a:ln w="0">
            <a:noFill/>
          </a:ln>
        </p:spPr>
      </p:pic>
      <p:sp>
        <p:nvSpPr>
          <p:cNvPr id="153" name="ZoneTexte 28"/>
          <p:cNvSpPr/>
          <p:nvPr/>
        </p:nvSpPr>
        <p:spPr>
          <a:xfrm>
            <a:off x="1371600" y="648000"/>
            <a:ext cx="55584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en-GB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Student schema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54" name="ZoneTexte 29"/>
          <p:cNvSpPr/>
          <p:nvPr/>
        </p:nvSpPr>
        <p:spPr>
          <a:xfrm>
            <a:off x="9537120" y="639360"/>
            <a:ext cx="55584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en-GB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Instructor schema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55" name="Image 154"/>
          <p:cNvPicPr/>
          <p:nvPr/>
        </p:nvPicPr>
        <p:blipFill>
          <a:blip r:embed="rId3"/>
          <a:stretch/>
        </p:blipFill>
        <p:spPr>
          <a:xfrm>
            <a:off x="9601200" y="1600200"/>
            <a:ext cx="8106840" cy="7543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6"/>
          <p:cNvSpPr/>
          <p:nvPr/>
        </p:nvSpPr>
        <p:spPr>
          <a:xfrm>
            <a:off x="-457200" y="360"/>
            <a:ext cx="18287640" cy="102866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2238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ZoneTexte 26"/>
          <p:cNvSpPr/>
          <p:nvPr/>
        </p:nvSpPr>
        <p:spPr>
          <a:xfrm flipH="1">
            <a:off x="1549440" y="2277000"/>
            <a:ext cx="1595484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ZoneTexte 30"/>
          <p:cNvSpPr/>
          <p:nvPr/>
        </p:nvSpPr>
        <p:spPr>
          <a:xfrm>
            <a:off x="1371600" y="648000"/>
            <a:ext cx="55584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en-GB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Course schema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59" name="ZoneTexte 31"/>
          <p:cNvSpPr/>
          <p:nvPr/>
        </p:nvSpPr>
        <p:spPr>
          <a:xfrm>
            <a:off x="9537120" y="639360"/>
            <a:ext cx="55584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en-GB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Departement schema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60" name="Image 159"/>
          <p:cNvPicPr/>
          <p:nvPr/>
        </p:nvPicPr>
        <p:blipFill>
          <a:blip r:embed="rId2"/>
          <a:stretch/>
        </p:blipFill>
        <p:spPr>
          <a:xfrm>
            <a:off x="810000" y="1371600"/>
            <a:ext cx="6276600" cy="5105160"/>
          </a:xfrm>
          <a:prstGeom prst="rect">
            <a:avLst/>
          </a:prstGeom>
          <a:ln w="0">
            <a:noFill/>
          </a:ln>
        </p:spPr>
      </p:pic>
      <p:pic>
        <p:nvPicPr>
          <p:cNvPr id="161" name="Image 160"/>
          <p:cNvPicPr/>
          <p:nvPr/>
        </p:nvPicPr>
        <p:blipFill>
          <a:blip r:embed="rId3"/>
          <a:stretch/>
        </p:blipFill>
        <p:spPr>
          <a:xfrm>
            <a:off x="8001000" y="1600200"/>
            <a:ext cx="9590760" cy="4343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7"/>
          <p:cNvSpPr/>
          <p:nvPr/>
        </p:nvSpPr>
        <p:spPr>
          <a:xfrm>
            <a:off x="-457200" y="360"/>
            <a:ext cx="18287640" cy="102866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2238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ZoneTexte 32"/>
          <p:cNvSpPr/>
          <p:nvPr/>
        </p:nvSpPr>
        <p:spPr>
          <a:xfrm flipH="1">
            <a:off x="1549440" y="2277000"/>
            <a:ext cx="1595484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ZoneTexte 33"/>
          <p:cNvSpPr/>
          <p:nvPr/>
        </p:nvSpPr>
        <p:spPr>
          <a:xfrm>
            <a:off x="1371600" y="648000"/>
            <a:ext cx="55584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en-GB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Attendance schema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65" name="Image 164"/>
          <p:cNvPicPr/>
          <p:nvPr/>
        </p:nvPicPr>
        <p:blipFill>
          <a:blip r:embed="rId2"/>
          <a:stretch/>
        </p:blipFill>
        <p:spPr>
          <a:xfrm>
            <a:off x="1495800" y="1524240"/>
            <a:ext cx="7191000" cy="584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Freeform 3"/>
          <p:cNvSpPr/>
          <p:nvPr/>
        </p:nvSpPr>
        <p:spPr>
          <a:xfrm rot="1313400">
            <a:off x="14330520" y="-1655640"/>
            <a:ext cx="9085320" cy="536832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Freeform 4"/>
          <p:cNvSpPr/>
          <p:nvPr/>
        </p:nvSpPr>
        <p:spPr>
          <a:xfrm>
            <a:off x="0" y="430920"/>
            <a:ext cx="1399320" cy="1399320"/>
          </a:xfrm>
          <a:custGeom>
            <a:avLst/>
            <a:gdLst/>
            <a:ahLst/>
            <a:cxnLst/>
            <a:rect l="l" t="t" r="r" b="b"/>
            <a:pathLst>
              <a:path w="1399568" h="1399568">
                <a:moveTo>
                  <a:pt x="0" y="0"/>
                </a:moveTo>
                <a:lnTo>
                  <a:pt x="1399568" y="0"/>
                </a:lnTo>
                <a:lnTo>
                  <a:pt x="1399568" y="1399568"/>
                </a:lnTo>
                <a:lnTo>
                  <a:pt x="0" y="13995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05CD88E-B772-B4E0-84A5-030AD71F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821" y="-87079"/>
            <a:ext cx="12488779" cy="1070875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8"/>
          <p:cNvSpPr/>
          <p:nvPr/>
        </p:nvSpPr>
        <p:spPr>
          <a:xfrm>
            <a:off x="0" y="0"/>
            <a:ext cx="18287640" cy="102866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2238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ZoneTexte 34"/>
          <p:cNvSpPr/>
          <p:nvPr/>
        </p:nvSpPr>
        <p:spPr>
          <a:xfrm flipH="1">
            <a:off x="1371240" y="914400"/>
            <a:ext cx="1595484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ZoneTexte 35"/>
          <p:cNvSpPr/>
          <p:nvPr/>
        </p:nvSpPr>
        <p:spPr>
          <a:xfrm>
            <a:off x="685800" y="685800"/>
            <a:ext cx="15300720" cy="393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en-GB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 Data insertion: </a:t>
            </a:r>
            <a:endParaRPr lang="en-US" sz="36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en-GB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.we created the differents routes that define the endpoints for our API to determine how the application reponds to client request.</a:t>
            </a:r>
            <a:endParaRPr lang="en-US" sz="36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en-GB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.we created controllers that contains the logic for handling requests.</a:t>
            </a:r>
            <a:endParaRPr lang="en-US" sz="36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en-GB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.we used Postman to send POST requests  to our API to insert data in our MongoDB database.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9"/>
          <p:cNvSpPr/>
          <p:nvPr/>
        </p:nvSpPr>
        <p:spPr>
          <a:xfrm>
            <a:off x="-457200" y="360"/>
            <a:ext cx="18287640" cy="102866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2238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ZoneTexte 36"/>
          <p:cNvSpPr/>
          <p:nvPr/>
        </p:nvSpPr>
        <p:spPr>
          <a:xfrm flipH="1">
            <a:off x="1549440" y="2277000"/>
            <a:ext cx="1595484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ZoneTexte 37"/>
          <p:cNvSpPr/>
          <p:nvPr/>
        </p:nvSpPr>
        <p:spPr>
          <a:xfrm>
            <a:off x="1371600" y="648000"/>
            <a:ext cx="55584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en-GB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Student routes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72" name="ZoneTexte 38"/>
          <p:cNvSpPr/>
          <p:nvPr/>
        </p:nvSpPr>
        <p:spPr>
          <a:xfrm>
            <a:off x="9537120" y="639360"/>
            <a:ext cx="55584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en-GB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Student  controller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73" name="Image 172"/>
          <p:cNvPicPr/>
          <p:nvPr/>
        </p:nvPicPr>
        <p:blipFill>
          <a:blip r:embed="rId2"/>
          <a:stretch/>
        </p:blipFill>
        <p:spPr>
          <a:xfrm>
            <a:off x="228600" y="1371600"/>
            <a:ext cx="8172000" cy="8181720"/>
          </a:xfrm>
          <a:prstGeom prst="rect">
            <a:avLst/>
          </a:prstGeom>
          <a:ln w="0">
            <a:noFill/>
          </a:ln>
        </p:spPr>
      </p:pic>
      <p:pic>
        <p:nvPicPr>
          <p:cNvPr id="174" name="Image 173"/>
          <p:cNvPicPr/>
          <p:nvPr/>
        </p:nvPicPr>
        <p:blipFill>
          <a:blip r:embed="rId3"/>
          <a:stretch/>
        </p:blipFill>
        <p:spPr>
          <a:xfrm>
            <a:off x="8934840" y="1600200"/>
            <a:ext cx="7981560" cy="7762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Freeform 2"/>
          <p:cNvSpPr/>
          <p:nvPr/>
        </p:nvSpPr>
        <p:spPr>
          <a:xfrm>
            <a:off x="16683480" y="1590840"/>
            <a:ext cx="2651400" cy="2651400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20000"/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60" name="Group 3"/>
          <p:cNvGrpSpPr/>
          <p:nvPr/>
        </p:nvGrpSpPr>
        <p:grpSpPr>
          <a:xfrm>
            <a:off x="10637280" y="2636280"/>
            <a:ext cx="7650360" cy="7650360"/>
            <a:chOff x="10637280" y="2636280"/>
            <a:chExt cx="7650360" cy="7650360"/>
          </a:xfrm>
        </p:grpSpPr>
        <p:sp>
          <p:nvSpPr>
            <p:cNvPr id="261" name="Freeform 4"/>
            <p:cNvSpPr/>
            <p:nvPr/>
          </p:nvSpPr>
          <p:spPr>
            <a:xfrm>
              <a:off x="10637280" y="2636280"/>
              <a:ext cx="7650360" cy="765036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2" name="TextBox 5"/>
          <p:cNvSpPr/>
          <p:nvPr/>
        </p:nvSpPr>
        <p:spPr>
          <a:xfrm>
            <a:off x="5231272" y="-43281"/>
            <a:ext cx="10434600" cy="14378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12923"/>
              </a:lnSpc>
              <a:buNone/>
              <a:tabLst>
                <a:tab pos="0" algn="l"/>
              </a:tabLst>
            </a:pPr>
            <a:r>
              <a:rPr lang="en-US" sz="4800" spc="562" dirty="0">
                <a:solidFill>
                  <a:srgbClr val="FFFFFF"/>
                </a:solidFill>
                <a:latin typeface="Now Bold"/>
              </a:rPr>
              <a:t>7-</a:t>
            </a:r>
            <a:r>
              <a:rPr lang="en-US" sz="4800" b="0" strike="noStrike" spc="562" dirty="0">
                <a:solidFill>
                  <a:srgbClr val="FFFFFF"/>
                </a:solidFill>
                <a:latin typeface="Now Bold"/>
              </a:rPr>
              <a:t>Conclusion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263" name="Freeform 6"/>
          <p:cNvSpPr/>
          <p:nvPr/>
        </p:nvSpPr>
        <p:spPr>
          <a:xfrm>
            <a:off x="2264040" y="1801080"/>
            <a:ext cx="720000" cy="834840"/>
          </a:xfrm>
          <a:custGeom>
            <a:avLst/>
            <a:gdLst/>
            <a:ahLst/>
            <a:cxnLst/>
            <a:rect l="l" t="t" r="r" b="b"/>
            <a:pathLst>
              <a:path w="720510" h="835374">
                <a:moveTo>
                  <a:pt x="0" y="0"/>
                </a:moveTo>
                <a:lnTo>
                  <a:pt x="720511" y="0"/>
                </a:lnTo>
                <a:lnTo>
                  <a:pt x="720511" y="835374"/>
                </a:lnTo>
                <a:lnTo>
                  <a:pt x="0" y="83537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Freeform 7"/>
          <p:cNvSpPr/>
          <p:nvPr/>
        </p:nvSpPr>
        <p:spPr>
          <a:xfrm>
            <a:off x="-789480" y="-570240"/>
            <a:ext cx="2651400" cy="2651400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20000"/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ZoneTexte 1">
            <a:extLst>
              <a:ext uri="{FF2B5EF4-FFF2-40B4-BE49-F238E27FC236}">
                <a16:creationId xmlns:a16="http://schemas.microsoft.com/office/drawing/2014/main" id="{328FA80F-66BC-14BB-FC73-CF0DB591422E}"/>
              </a:ext>
            </a:extLst>
          </p:cNvPr>
          <p:cNvSpPr/>
          <p:nvPr/>
        </p:nvSpPr>
        <p:spPr>
          <a:xfrm flipH="1">
            <a:off x="1169280" y="2635920"/>
            <a:ext cx="11946960" cy="264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 dirty="0">
                <a:solidFill>
                  <a:srgbClr val="ECECEC"/>
                </a:solidFill>
                <a:latin typeface="ui-sans-serif"/>
                <a:ea typeface="DejaVu Sans"/>
              </a:rPr>
              <a:t>The biometric student attendance database is implemented to  leverage its document-oriented structure for efficient data management. It ensures scalability to handle increasing student numbers and attendance records seamlessly. Integrated with a fingerprint recognition module, the system provides reliable and streamline biometric attendance tracking.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2"/>
          <p:cNvGrpSpPr/>
          <p:nvPr/>
        </p:nvGrpSpPr>
        <p:grpSpPr>
          <a:xfrm>
            <a:off x="16298640" y="-858960"/>
            <a:ext cx="2037600" cy="11957760"/>
            <a:chOff x="16298640" y="-858960"/>
            <a:chExt cx="2037600" cy="11957760"/>
          </a:xfrm>
        </p:grpSpPr>
        <p:sp>
          <p:nvSpPr>
            <p:cNvPr id="52" name="Freeform 3"/>
            <p:cNvSpPr/>
            <p:nvPr/>
          </p:nvSpPr>
          <p:spPr>
            <a:xfrm rot="16200000">
              <a:off x="11392560" y="4155480"/>
              <a:ext cx="11957760" cy="1928880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TextBox 4"/>
            <p:cNvSpPr/>
            <p:nvPr/>
          </p:nvSpPr>
          <p:spPr>
            <a:xfrm rot="16200000">
              <a:off x="11338560" y="4101120"/>
              <a:ext cx="11957760" cy="2037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4" name="Freeform 5"/>
          <p:cNvSpPr/>
          <p:nvPr/>
        </p:nvSpPr>
        <p:spPr>
          <a:xfrm>
            <a:off x="11208960" y="-1011240"/>
            <a:ext cx="2647440" cy="264744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Freeform 6"/>
          <p:cNvSpPr/>
          <p:nvPr/>
        </p:nvSpPr>
        <p:spPr>
          <a:xfrm>
            <a:off x="1573920" y="1146240"/>
            <a:ext cx="846000" cy="980640"/>
          </a:xfrm>
          <a:custGeom>
            <a:avLst/>
            <a:gdLst/>
            <a:ahLst/>
            <a:cxnLst/>
            <a:rect l="l" t="t" r="r" b="b"/>
            <a:pathLst>
              <a:path w="846187" h="981086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Freeform 7"/>
          <p:cNvSpPr/>
          <p:nvPr/>
        </p:nvSpPr>
        <p:spPr>
          <a:xfrm>
            <a:off x="-295200" y="8630640"/>
            <a:ext cx="2647440" cy="264744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TextBox 8"/>
          <p:cNvSpPr/>
          <p:nvPr/>
        </p:nvSpPr>
        <p:spPr>
          <a:xfrm>
            <a:off x="1573920" y="7036560"/>
            <a:ext cx="7913520" cy="47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728"/>
              </a:lnSpc>
              <a:buNone/>
              <a:tabLst>
                <a:tab pos="0" algn="l"/>
              </a:tabLst>
            </a:pPr>
            <a:r>
              <a:rPr lang="en-US" sz="3030" b="0" strike="noStrike" spc="-1">
                <a:solidFill>
                  <a:srgbClr val="56AEFF"/>
                </a:solidFill>
                <a:latin typeface="DM Sans Italics"/>
              </a:rPr>
              <a:t>Presented by: GROUP 5</a:t>
            </a:r>
            <a:endParaRPr lang="en-US" sz="3030" b="0" strike="noStrike" spc="-1">
              <a:latin typeface="Arial"/>
            </a:endParaRPr>
          </a:p>
        </p:txBody>
      </p:sp>
      <p:sp>
        <p:nvSpPr>
          <p:cNvPr id="58" name="TextBox 9"/>
          <p:cNvSpPr/>
          <p:nvPr/>
        </p:nvSpPr>
        <p:spPr>
          <a:xfrm>
            <a:off x="1849231" y="3045853"/>
            <a:ext cx="12007169" cy="185518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marL="733425" marR="79375" indent="-234950" algn="ctr">
              <a:lnSpc>
                <a:spcPct val="115000"/>
              </a:lnSpc>
              <a:spcAft>
                <a:spcPts val="595"/>
              </a:spcAft>
            </a:pPr>
            <a:r>
              <a:rPr lang="en-US" sz="5400" dirty="0">
                <a:solidFill>
                  <a:srgbClr val="FFFFFF"/>
                </a:solidFill>
                <a:effectLst/>
                <a:latin typeface="Now Bold"/>
                <a:ea typeface="Times New Roman" panose="02020603050405020304" pitchFamily="18" charset="0"/>
              </a:rPr>
              <a:t>Database design and Implementation of the biometric student’s attendance app</a:t>
            </a:r>
            <a:endParaRPr lang="fr-FR" sz="5400" dirty="0">
              <a:solidFill>
                <a:srgbClr val="000000"/>
              </a:solidFill>
              <a:effectLst/>
              <a:latin typeface="Now Bold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14"/>
          <p:cNvSpPr/>
          <p:nvPr/>
        </p:nvSpPr>
        <p:spPr>
          <a:xfrm>
            <a:off x="-7631280" y="597600"/>
            <a:ext cx="9077040" cy="9077040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TextBox 15"/>
          <p:cNvSpPr/>
          <p:nvPr/>
        </p:nvSpPr>
        <p:spPr>
          <a:xfrm>
            <a:off x="3976200" y="1503000"/>
            <a:ext cx="8436960" cy="119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9386"/>
              </a:lnSpc>
              <a:buNone/>
              <a:tabLst>
                <a:tab pos="0" algn="l"/>
              </a:tabLst>
            </a:pPr>
            <a:r>
              <a:rPr lang="en-US" sz="7819" b="0" strike="noStrike" spc="-1">
                <a:solidFill>
                  <a:srgbClr val="56AEFF"/>
                </a:solidFill>
                <a:latin typeface="Now Bold"/>
              </a:rPr>
              <a:t>OUTLINE</a:t>
            </a:r>
            <a:endParaRPr lang="en-US" sz="7819" b="0" strike="noStrike" spc="-1">
              <a:latin typeface="Arial"/>
            </a:endParaRPr>
          </a:p>
        </p:txBody>
      </p:sp>
      <p:grpSp>
        <p:nvGrpSpPr>
          <p:cNvPr id="50" name="Group 2">
            <a:extLst>
              <a:ext uri="{FF2B5EF4-FFF2-40B4-BE49-F238E27FC236}">
                <a16:creationId xmlns:a16="http://schemas.microsoft.com/office/drawing/2014/main" id="{18372A56-3F95-EF6A-32D4-FA14A117784B}"/>
              </a:ext>
            </a:extLst>
          </p:cNvPr>
          <p:cNvGrpSpPr/>
          <p:nvPr/>
        </p:nvGrpSpPr>
        <p:grpSpPr>
          <a:xfrm>
            <a:off x="3078000" y="3821880"/>
            <a:ext cx="2612880" cy="2373120"/>
            <a:chOff x="2986560" y="2983680"/>
            <a:chExt cx="2612880" cy="2373120"/>
          </a:xfrm>
        </p:grpSpPr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3254AD22-D575-E171-1A3E-0D8226B38CA4}"/>
                </a:ext>
              </a:extLst>
            </p:cNvPr>
            <p:cNvSpPr/>
            <p:nvPr/>
          </p:nvSpPr>
          <p:spPr>
            <a:xfrm>
              <a:off x="2986560" y="3084120"/>
              <a:ext cx="2612880" cy="227268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52" name="TextBox 4">
              <a:extLst>
                <a:ext uri="{FF2B5EF4-FFF2-40B4-BE49-F238E27FC236}">
                  <a16:creationId xmlns:a16="http://schemas.microsoft.com/office/drawing/2014/main" id="{408BA338-5944-9182-F58E-3BB37C5143AA}"/>
                </a:ext>
              </a:extLst>
            </p:cNvPr>
            <p:cNvSpPr/>
            <p:nvPr/>
          </p:nvSpPr>
          <p:spPr>
            <a:xfrm>
              <a:off x="2986560" y="2983680"/>
              <a:ext cx="2612880" cy="237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53" name="AutoShape 5">
            <a:extLst>
              <a:ext uri="{FF2B5EF4-FFF2-40B4-BE49-F238E27FC236}">
                <a16:creationId xmlns:a16="http://schemas.microsoft.com/office/drawing/2014/main" id="{10EEEF30-3C9C-B5FF-7AE1-1D4B0B2AB3E3}"/>
              </a:ext>
            </a:extLst>
          </p:cNvPr>
          <p:cNvSpPr/>
          <p:nvPr/>
        </p:nvSpPr>
        <p:spPr>
          <a:xfrm>
            <a:off x="3225240" y="5245980"/>
            <a:ext cx="2203200" cy="360"/>
          </a:xfrm>
          <a:prstGeom prst="line">
            <a:avLst/>
          </a:prstGeom>
          <a:ln w="381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grpSp>
        <p:nvGrpSpPr>
          <p:cNvPr id="54" name="Group 6">
            <a:extLst>
              <a:ext uri="{FF2B5EF4-FFF2-40B4-BE49-F238E27FC236}">
                <a16:creationId xmlns:a16="http://schemas.microsoft.com/office/drawing/2014/main" id="{A10148DE-ED6F-F619-A1FF-12A6C0CA91CE}"/>
              </a:ext>
            </a:extLst>
          </p:cNvPr>
          <p:cNvGrpSpPr/>
          <p:nvPr/>
        </p:nvGrpSpPr>
        <p:grpSpPr>
          <a:xfrm>
            <a:off x="5935860" y="3834328"/>
            <a:ext cx="2612880" cy="2373120"/>
            <a:chOff x="5844600" y="2983680"/>
            <a:chExt cx="2612880" cy="2373120"/>
          </a:xfrm>
        </p:grpSpPr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4D70F68E-FA33-8D6E-CF3F-E01E4F5C9C45}"/>
                </a:ext>
              </a:extLst>
            </p:cNvPr>
            <p:cNvSpPr/>
            <p:nvPr/>
          </p:nvSpPr>
          <p:spPr>
            <a:xfrm>
              <a:off x="5844600" y="3084120"/>
              <a:ext cx="2612880" cy="227268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AB0AA067-284C-D4C8-6A6E-BCFFE2C110DB}"/>
                </a:ext>
              </a:extLst>
            </p:cNvPr>
            <p:cNvSpPr/>
            <p:nvPr/>
          </p:nvSpPr>
          <p:spPr>
            <a:xfrm>
              <a:off x="5844600" y="2983680"/>
              <a:ext cx="2612880" cy="237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57" name="AutoShape 9">
            <a:extLst>
              <a:ext uri="{FF2B5EF4-FFF2-40B4-BE49-F238E27FC236}">
                <a16:creationId xmlns:a16="http://schemas.microsoft.com/office/drawing/2014/main" id="{08B22C01-F58B-939D-AA7C-9DA07D44ADA9}"/>
              </a:ext>
            </a:extLst>
          </p:cNvPr>
          <p:cNvSpPr/>
          <p:nvPr/>
        </p:nvSpPr>
        <p:spPr>
          <a:xfrm>
            <a:off x="6083280" y="5219520"/>
            <a:ext cx="2202840" cy="360"/>
          </a:xfrm>
          <a:prstGeom prst="line">
            <a:avLst/>
          </a:prstGeom>
          <a:ln w="381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grpSp>
        <p:nvGrpSpPr>
          <p:cNvPr id="58" name="Group 10">
            <a:extLst>
              <a:ext uri="{FF2B5EF4-FFF2-40B4-BE49-F238E27FC236}">
                <a16:creationId xmlns:a16="http://schemas.microsoft.com/office/drawing/2014/main" id="{4296BDD7-D6B7-A6CB-B9F4-892C95A715AA}"/>
              </a:ext>
            </a:extLst>
          </p:cNvPr>
          <p:cNvGrpSpPr/>
          <p:nvPr/>
        </p:nvGrpSpPr>
        <p:grpSpPr>
          <a:xfrm>
            <a:off x="8796600" y="3821880"/>
            <a:ext cx="2612880" cy="2373120"/>
            <a:chOff x="8705160" y="2983680"/>
            <a:chExt cx="2612880" cy="2373120"/>
          </a:xfrm>
        </p:grpSpPr>
        <p:sp>
          <p:nvSpPr>
            <p:cNvPr id="97" name="Freeform 11">
              <a:extLst>
                <a:ext uri="{FF2B5EF4-FFF2-40B4-BE49-F238E27FC236}">
                  <a16:creationId xmlns:a16="http://schemas.microsoft.com/office/drawing/2014/main" id="{C59566A8-3496-29F8-C357-C345243AD23F}"/>
                </a:ext>
              </a:extLst>
            </p:cNvPr>
            <p:cNvSpPr/>
            <p:nvPr/>
          </p:nvSpPr>
          <p:spPr>
            <a:xfrm>
              <a:off x="8705160" y="3084120"/>
              <a:ext cx="2612880" cy="227268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98" name="TextBox 12">
              <a:extLst>
                <a:ext uri="{FF2B5EF4-FFF2-40B4-BE49-F238E27FC236}">
                  <a16:creationId xmlns:a16="http://schemas.microsoft.com/office/drawing/2014/main" id="{2F32E7D1-8A86-4626-EABF-8EB5AAA0053C}"/>
                </a:ext>
              </a:extLst>
            </p:cNvPr>
            <p:cNvSpPr/>
            <p:nvPr/>
          </p:nvSpPr>
          <p:spPr>
            <a:xfrm>
              <a:off x="8705160" y="2983680"/>
              <a:ext cx="2612880" cy="237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99" name="AutoShape 13">
            <a:extLst>
              <a:ext uri="{FF2B5EF4-FFF2-40B4-BE49-F238E27FC236}">
                <a16:creationId xmlns:a16="http://schemas.microsoft.com/office/drawing/2014/main" id="{FE06AD3A-07EC-BC28-B0C3-20F56C8A5FB9}"/>
              </a:ext>
            </a:extLst>
          </p:cNvPr>
          <p:cNvSpPr/>
          <p:nvPr/>
        </p:nvSpPr>
        <p:spPr>
          <a:xfrm>
            <a:off x="8939700" y="5234760"/>
            <a:ext cx="2203200" cy="360"/>
          </a:xfrm>
          <a:prstGeom prst="line">
            <a:avLst/>
          </a:prstGeom>
          <a:ln w="381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0" name="TextBox 16">
            <a:extLst>
              <a:ext uri="{FF2B5EF4-FFF2-40B4-BE49-F238E27FC236}">
                <a16:creationId xmlns:a16="http://schemas.microsoft.com/office/drawing/2014/main" id="{8E3E829C-CD7E-AA13-9C4A-19AE6B2757E2}"/>
              </a:ext>
            </a:extLst>
          </p:cNvPr>
          <p:cNvSpPr/>
          <p:nvPr/>
        </p:nvSpPr>
        <p:spPr>
          <a:xfrm>
            <a:off x="3225420" y="5588763"/>
            <a:ext cx="2318040" cy="33983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2605"/>
              </a:lnSpc>
              <a:buNone/>
            </a:pPr>
            <a:r>
              <a:rPr lang="en-US" sz="2800" b="0" strike="noStrike" spc="-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</a:p>
        </p:txBody>
      </p:sp>
      <p:sp>
        <p:nvSpPr>
          <p:cNvPr id="101" name="TextBox 17">
            <a:extLst>
              <a:ext uri="{FF2B5EF4-FFF2-40B4-BE49-F238E27FC236}">
                <a16:creationId xmlns:a16="http://schemas.microsoft.com/office/drawing/2014/main" id="{55DB33F4-FB1B-706D-6C12-6A55D76F4310}"/>
              </a:ext>
            </a:extLst>
          </p:cNvPr>
          <p:cNvSpPr/>
          <p:nvPr/>
        </p:nvSpPr>
        <p:spPr>
          <a:xfrm>
            <a:off x="3539520" y="4064160"/>
            <a:ext cx="169020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914"/>
              </a:lnSpc>
              <a:buNone/>
            </a:pPr>
            <a:r>
              <a:rPr lang="en-US" sz="5730" b="0" strike="noStrike" spc="-1">
                <a:solidFill>
                  <a:srgbClr val="FFFFFF"/>
                </a:solidFill>
                <a:latin typeface="DM Sans Bold"/>
              </a:rPr>
              <a:t>1</a:t>
            </a:r>
            <a:endParaRPr lang="en-US" sz="5730" b="0" strike="noStrike" spc="-1">
              <a:latin typeface="Arial"/>
            </a:endParaRPr>
          </a:p>
        </p:txBody>
      </p:sp>
      <p:sp>
        <p:nvSpPr>
          <p:cNvPr id="102" name="TextBox 18">
            <a:extLst>
              <a:ext uri="{FF2B5EF4-FFF2-40B4-BE49-F238E27FC236}">
                <a16:creationId xmlns:a16="http://schemas.microsoft.com/office/drawing/2014/main" id="{57B5AC71-E0A7-5476-423B-FA79AE298EA8}"/>
              </a:ext>
            </a:extLst>
          </p:cNvPr>
          <p:cNvSpPr/>
          <p:nvPr/>
        </p:nvSpPr>
        <p:spPr>
          <a:xfrm>
            <a:off x="6054300" y="5284714"/>
            <a:ext cx="2260800" cy="8617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>
              <a:buNone/>
            </a:pPr>
            <a:r>
              <a:rPr lang="en-US" sz="2800" spc="-1" dirty="0">
                <a:solidFill>
                  <a:schemeClr val="bg1"/>
                </a:solidFill>
                <a:latin typeface="DM Sans"/>
              </a:rPr>
              <a:t>Purpose of  the Database</a:t>
            </a:r>
          </a:p>
        </p:txBody>
      </p:sp>
      <p:sp>
        <p:nvSpPr>
          <p:cNvPr id="103" name="TextBox 19">
            <a:extLst>
              <a:ext uri="{FF2B5EF4-FFF2-40B4-BE49-F238E27FC236}">
                <a16:creationId xmlns:a16="http://schemas.microsoft.com/office/drawing/2014/main" id="{82C5E641-0F2E-191B-01FC-E3FE6A24D44D}"/>
              </a:ext>
            </a:extLst>
          </p:cNvPr>
          <p:cNvSpPr/>
          <p:nvPr/>
        </p:nvSpPr>
        <p:spPr>
          <a:xfrm>
            <a:off x="6397200" y="4064160"/>
            <a:ext cx="169020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914"/>
              </a:lnSpc>
              <a:buNone/>
            </a:pPr>
            <a:r>
              <a:rPr lang="en-US" sz="5730" b="0" strike="noStrike" spc="-1">
                <a:solidFill>
                  <a:srgbClr val="FFFFFF"/>
                </a:solidFill>
                <a:latin typeface="DM Sans Bold"/>
              </a:rPr>
              <a:t>2</a:t>
            </a:r>
            <a:endParaRPr lang="en-US" sz="5730" b="0" strike="noStrike" spc="-1">
              <a:latin typeface="Arial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7F12559E-A731-5D68-25CE-2DDCEF9D8CC8}"/>
              </a:ext>
            </a:extLst>
          </p:cNvPr>
          <p:cNvSpPr/>
          <p:nvPr/>
        </p:nvSpPr>
        <p:spPr>
          <a:xfrm>
            <a:off x="9258120" y="4064160"/>
            <a:ext cx="169020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914"/>
              </a:lnSpc>
              <a:buNone/>
            </a:pPr>
            <a:r>
              <a:rPr lang="en-US" sz="5730" b="0" strike="noStrike" spc="-1">
                <a:solidFill>
                  <a:srgbClr val="FFFFFF"/>
                </a:solidFill>
                <a:latin typeface="DM Sans Bold"/>
              </a:rPr>
              <a:t>3</a:t>
            </a:r>
            <a:endParaRPr lang="en-US" sz="5730" b="0" strike="noStrike" spc="-1">
              <a:latin typeface="Arial"/>
            </a:endParaRPr>
          </a:p>
        </p:txBody>
      </p:sp>
      <p:grpSp>
        <p:nvGrpSpPr>
          <p:cNvPr id="105" name="Group 21">
            <a:extLst>
              <a:ext uri="{FF2B5EF4-FFF2-40B4-BE49-F238E27FC236}">
                <a16:creationId xmlns:a16="http://schemas.microsoft.com/office/drawing/2014/main" id="{6ADE84C8-C5D1-7FA5-7FA2-AF3F4EA3FB9D}"/>
              </a:ext>
            </a:extLst>
          </p:cNvPr>
          <p:cNvGrpSpPr/>
          <p:nvPr/>
        </p:nvGrpSpPr>
        <p:grpSpPr>
          <a:xfrm>
            <a:off x="11800440" y="3801000"/>
            <a:ext cx="2612880" cy="2373120"/>
            <a:chOff x="11709000" y="2962800"/>
            <a:chExt cx="2612880" cy="2373120"/>
          </a:xfrm>
        </p:grpSpPr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27731FF6-A83E-471E-2823-1B4CE7C1033E}"/>
                </a:ext>
              </a:extLst>
            </p:cNvPr>
            <p:cNvSpPr/>
            <p:nvPr/>
          </p:nvSpPr>
          <p:spPr>
            <a:xfrm>
              <a:off x="11709000" y="3063240"/>
              <a:ext cx="2612880" cy="227268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07" name="TextBox 23">
              <a:extLst>
                <a:ext uri="{FF2B5EF4-FFF2-40B4-BE49-F238E27FC236}">
                  <a16:creationId xmlns:a16="http://schemas.microsoft.com/office/drawing/2014/main" id="{04AB928C-FEEF-E9C6-8170-D7F8E7627484}"/>
                </a:ext>
              </a:extLst>
            </p:cNvPr>
            <p:cNvSpPr/>
            <p:nvPr/>
          </p:nvSpPr>
          <p:spPr>
            <a:xfrm>
              <a:off x="11709000" y="2962800"/>
              <a:ext cx="2612880" cy="237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108" name="TextBox 24">
            <a:extLst>
              <a:ext uri="{FF2B5EF4-FFF2-40B4-BE49-F238E27FC236}">
                <a16:creationId xmlns:a16="http://schemas.microsoft.com/office/drawing/2014/main" id="{94A74EAB-2B2E-C6EA-E127-3A076E1D316A}"/>
              </a:ext>
            </a:extLst>
          </p:cNvPr>
          <p:cNvSpPr/>
          <p:nvPr/>
        </p:nvSpPr>
        <p:spPr>
          <a:xfrm>
            <a:off x="12261600" y="4085040"/>
            <a:ext cx="169020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914"/>
              </a:lnSpc>
              <a:buNone/>
            </a:pPr>
            <a:r>
              <a:rPr lang="en-US" sz="5730" b="0" strike="noStrike" spc="-1">
                <a:solidFill>
                  <a:srgbClr val="FFFFFF"/>
                </a:solidFill>
                <a:latin typeface="DM Sans Bold"/>
              </a:rPr>
              <a:t>4</a:t>
            </a:r>
            <a:endParaRPr lang="en-US" sz="5730" b="0" strike="noStrike" spc="-1">
              <a:latin typeface="Arial"/>
            </a:endParaRPr>
          </a:p>
        </p:txBody>
      </p:sp>
      <p:sp>
        <p:nvSpPr>
          <p:cNvPr id="109" name="AutoShape 25">
            <a:extLst>
              <a:ext uri="{FF2B5EF4-FFF2-40B4-BE49-F238E27FC236}">
                <a16:creationId xmlns:a16="http://schemas.microsoft.com/office/drawing/2014/main" id="{EDEE3C0F-6392-D8DB-0C8B-9F26288911A8}"/>
              </a:ext>
            </a:extLst>
          </p:cNvPr>
          <p:cNvSpPr/>
          <p:nvPr/>
        </p:nvSpPr>
        <p:spPr>
          <a:xfrm>
            <a:off x="12004920" y="5261400"/>
            <a:ext cx="2203200" cy="360"/>
          </a:xfrm>
          <a:prstGeom prst="line">
            <a:avLst/>
          </a:prstGeom>
          <a:ln w="381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grpSp>
        <p:nvGrpSpPr>
          <p:cNvPr id="110" name="Group 26">
            <a:extLst>
              <a:ext uri="{FF2B5EF4-FFF2-40B4-BE49-F238E27FC236}">
                <a16:creationId xmlns:a16="http://schemas.microsoft.com/office/drawing/2014/main" id="{5C438CE9-182A-8562-B537-28AC0419E47D}"/>
              </a:ext>
            </a:extLst>
          </p:cNvPr>
          <p:cNvGrpSpPr/>
          <p:nvPr/>
        </p:nvGrpSpPr>
        <p:grpSpPr>
          <a:xfrm>
            <a:off x="4620960" y="6712528"/>
            <a:ext cx="2612880" cy="2373120"/>
            <a:chOff x="2986560" y="5895000"/>
            <a:chExt cx="2612880" cy="2373120"/>
          </a:xfrm>
        </p:grpSpPr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23AB3195-AE26-9F91-7E04-5EEEDCB98BB4}"/>
                </a:ext>
              </a:extLst>
            </p:cNvPr>
            <p:cNvSpPr/>
            <p:nvPr/>
          </p:nvSpPr>
          <p:spPr>
            <a:xfrm>
              <a:off x="2986560" y="5995440"/>
              <a:ext cx="2612880" cy="227268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12" name="TextBox 28">
              <a:extLst>
                <a:ext uri="{FF2B5EF4-FFF2-40B4-BE49-F238E27FC236}">
                  <a16:creationId xmlns:a16="http://schemas.microsoft.com/office/drawing/2014/main" id="{CC0A2461-F4A6-F68C-55E6-F9100D51463E}"/>
                </a:ext>
              </a:extLst>
            </p:cNvPr>
            <p:cNvSpPr/>
            <p:nvPr/>
          </p:nvSpPr>
          <p:spPr>
            <a:xfrm>
              <a:off x="2986560" y="5895000"/>
              <a:ext cx="2612880" cy="237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113" name="TextBox 29">
            <a:extLst>
              <a:ext uri="{FF2B5EF4-FFF2-40B4-BE49-F238E27FC236}">
                <a16:creationId xmlns:a16="http://schemas.microsoft.com/office/drawing/2014/main" id="{BD987390-E8B8-5F5E-2B7E-BD295871F4B4}"/>
              </a:ext>
            </a:extLst>
          </p:cNvPr>
          <p:cNvSpPr/>
          <p:nvPr/>
        </p:nvSpPr>
        <p:spPr>
          <a:xfrm>
            <a:off x="5082480" y="6975688"/>
            <a:ext cx="169020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914"/>
              </a:lnSpc>
              <a:buNone/>
            </a:pPr>
            <a:r>
              <a:rPr lang="en-US" sz="5730" b="0" strike="noStrike" spc="-1">
                <a:solidFill>
                  <a:srgbClr val="FFFFFF"/>
                </a:solidFill>
                <a:latin typeface="DM Sans Bold"/>
              </a:rPr>
              <a:t>5</a:t>
            </a:r>
            <a:endParaRPr lang="en-US" sz="5730" b="0" strike="noStrike" spc="-1">
              <a:latin typeface="Arial"/>
            </a:endParaRPr>
          </a:p>
        </p:txBody>
      </p:sp>
      <p:sp>
        <p:nvSpPr>
          <p:cNvPr id="114" name="AutoShape 30">
            <a:extLst>
              <a:ext uri="{FF2B5EF4-FFF2-40B4-BE49-F238E27FC236}">
                <a16:creationId xmlns:a16="http://schemas.microsoft.com/office/drawing/2014/main" id="{9BB19468-A6C2-BCE0-78AA-40BCB065C9FD}"/>
              </a:ext>
            </a:extLst>
          </p:cNvPr>
          <p:cNvSpPr/>
          <p:nvPr/>
        </p:nvSpPr>
        <p:spPr>
          <a:xfrm>
            <a:off x="4768200" y="8151328"/>
            <a:ext cx="2203200" cy="360"/>
          </a:xfrm>
          <a:prstGeom prst="line">
            <a:avLst/>
          </a:prstGeom>
          <a:ln w="381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grpSp>
        <p:nvGrpSpPr>
          <p:cNvPr id="115" name="Group 31">
            <a:extLst>
              <a:ext uri="{FF2B5EF4-FFF2-40B4-BE49-F238E27FC236}">
                <a16:creationId xmlns:a16="http://schemas.microsoft.com/office/drawing/2014/main" id="{A78457DA-E003-D97C-A0D7-96167DA613B5}"/>
              </a:ext>
            </a:extLst>
          </p:cNvPr>
          <p:cNvGrpSpPr/>
          <p:nvPr/>
        </p:nvGrpSpPr>
        <p:grpSpPr>
          <a:xfrm>
            <a:off x="7490160" y="6712528"/>
            <a:ext cx="2612880" cy="2373120"/>
            <a:chOff x="6305760" y="5895000"/>
            <a:chExt cx="2612880" cy="2373120"/>
          </a:xfrm>
        </p:grpSpPr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16B1539F-CFE6-D17A-EE65-CFAFEC7CBBED}"/>
                </a:ext>
              </a:extLst>
            </p:cNvPr>
            <p:cNvSpPr/>
            <p:nvPr/>
          </p:nvSpPr>
          <p:spPr>
            <a:xfrm>
              <a:off x="6305760" y="5995440"/>
              <a:ext cx="2612880" cy="227268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17" name="TextBox 33">
              <a:extLst>
                <a:ext uri="{FF2B5EF4-FFF2-40B4-BE49-F238E27FC236}">
                  <a16:creationId xmlns:a16="http://schemas.microsoft.com/office/drawing/2014/main" id="{CE82B253-5498-DCCD-3074-3909AAA4C4FC}"/>
                </a:ext>
              </a:extLst>
            </p:cNvPr>
            <p:cNvSpPr/>
            <p:nvPr/>
          </p:nvSpPr>
          <p:spPr>
            <a:xfrm>
              <a:off x="6305760" y="5895000"/>
              <a:ext cx="2612880" cy="237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118" name="TextBox 34">
            <a:extLst>
              <a:ext uri="{FF2B5EF4-FFF2-40B4-BE49-F238E27FC236}">
                <a16:creationId xmlns:a16="http://schemas.microsoft.com/office/drawing/2014/main" id="{FC04E9A0-0175-D440-821E-096D7C3ECE76}"/>
              </a:ext>
            </a:extLst>
          </p:cNvPr>
          <p:cNvSpPr/>
          <p:nvPr/>
        </p:nvSpPr>
        <p:spPr>
          <a:xfrm>
            <a:off x="7951680" y="6858688"/>
            <a:ext cx="169020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914"/>
              </a:lnSpc>
              <a:buNone/>
            </a:pPr>
            <a:r>
              <a:rPr lang="en-US" sz="5730" b="0" strike="noStrike" spc="-1">
                <a:solidFill>
                  <a:srgbClr val="FFFFFF"/>
                </a:solidFill>
                <a:latin typeface="DM Sans Bold"/>
              </a:rPr>
              <a:t>6</a:t>
            </a:r>
            <a:endParaRPr lang="en-US" sz="5730" b="0" strike="noStrike" spc="-1">
              <a:latin typeface="Arial"/>
            </a:endParaRPr>
          </a:p>
        </p:txBody>
      </p:sp>
      <p:sp>
        <p:nvSpPr>
          <p:cNvPr id="119" name="AutoShape 35">
            <a:extLst>
              <a:ext uri="{FF2B5EF4-FFF2-40B4-BE49-F238E27FC236}">
                <a16:creationId xmlns:a16="http://schemas.microsoft.com/office/drawing/2014/main" id="{DF65A4D3-C890-CB6E-DE94-6D69BDCB68C4}"/>
              </a:ext>
            </a:extLst>
          </p:cNvPr>
          <p:cNvSpPr/>
          <p:nvPr/>
        </p:nvSpPr>
        <p:spPr>
          <a:xfrm>
            <a:off x="7695000" y="8162728"/>
            <a:ext cx="2203200" cy="360"/>
          </a:xfrm>
          <a:prstGeom prst="line">
            <a:avLst/>
          </a:prstGeom>
          <a:ln w="381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20" name="TextBox 36">
            <a:extLst>
              <a:ext uri="{FF2B5EF4-FFF2-40B4-BE49-F238E27FC236}">
                <a16:creationId xmlns:a16="http://schemas.microsoft.com/office/drawing/2014/main" id="{5B1CBCAA-03FA-1E27-E439-73F2E26B7127}"/>
              </a:ext>
            </a:extLst>
          </p:cNvPr>
          <p:cNvSpPr/>
          <p:nvPr/>
        </p:nvSpPr>
        <p:spPr>
          <a:xfrm>
            <a:off x="7718760" y="8401039"/>
            <a:ext cx="2318040" cy="3334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2605"/>
              </a:lnSpc>
              <a:buNone/>
            </a:pPr>
            <a:r>
              <a:rPr lang="en-US" sz="2400" b="0" strike="noStrike" spc="-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Implementation</a:t>
            </a:r>
          </a:p>
        </p:txBody>
      </p:sp>
      <p:sp>
        <p:nvSpPr>
          <p:cNvPr id="121" name="TextBox 37">
            <a:extLst>
              <a:ext uri="{FF2B5EF4-FFF2-40B4-BE49-F238E27FC236}">
                <a16:creationId xmlns:a16="http://schemas.microsoft.com/office/drawing/2014/main" id="{4A472026-DC36-3928-2AD5-1672FD91FF4B}"/>
              </a:ext>
            </a:extLst>
          </p:cNvPr>
          <p:cNvSpPr/>
          <p:nvPr/>
        </p:nvSpPr>
        <p:spPr>
          <a:xfrm>
            <a:off x="4825800" y="8352180"/>
            <a:ext cx="2203200" cy="6155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>
              <a:lnSpc>
                <a:spcPts val="2398"/>
              </a:lnSpc>
              <a:buNone/>
            </a:pPr>
            <a:r>
              <a:rPr lang="en-US" sz="2400" b="0" strike="noStrike" spc="-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Database</a:t>
            </a:r>
          </a:p>
          <a:p>
            <a:pPr algn="ctr">
              <a:lnSpc>
                <a:spcPts val="2398"/>
              </a:lnSpc>
              <a:buNone/>
            </a:pPr>
            <a:r>
              <a:rPr lang="en-US" sz="2400" spc="-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Schema</a:t>
            </a:r>
            <a:endParaRPr lang="en-US" sz="2400" b="0" strike="noStrike" spc="-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38">
            <a:extLst>
              <a:ext uri="{FF2B5EF4-FFF2-40B4-BE49-F238E27FC236}">
                <a16:creationId xmlns:a16="http://schemas.microsoft.com/office/drawing/2014/main" id="{2EF43F6A-2CD0-033A-0214-63E236858091}"/>
              </a:ext>
            </a:extLst>
          </p:cNvPr>
          <p:cNvSpPr/>
          <p:nvPr/>
        </p:nvSpPr>
        <p:spPr>
          <a:xfrm>
            <a:off x="8688831" y="5332573"/>
            <a:ext cx="2799000" cy="7386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>
              <a:buNone/>
            </a:pPr>
            <a:r>
              <a:rPr lang="en-US" sz="2400" b="0" strike="noStrike" spc="-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Conceptual logical </a:t>
            </a:r>
          </a:p>
          <a:p>
            <a:pPr algn="ctr">
              <a:buNone/>
            </a:pPr>
            <a:r>
              <a:rPr lang="en-US" sz="2400" b="0" strike="noStrike" spc="-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&amp; physical Model</a:t>
            </a:r>
          </a:p>
        </p:txBody>
      </p:sp>
      <p:sp>
        <p:nvSpPr>
          <p:cNvPr id="123" name="TextBox 39">
            <a:extLst>
              <a:ext uri="{FF2B5EF4-FFF2-40B4-BE49-F238E27FC236}">
                <a16:creationId xmlns:a16="http://schemas.microsoft.com/office/drawing/2014/main" id="{DD829FD0-BC9E-4432-9F67-FEAA84E3AA04}"/>
              </a:ext>
            </a:extLst>
          </p:cNvPr>
          <p:cNvSpPr/>
          <p:nvPr/>
        </p:nvSpPr>
        <p:spPr>
          <a:xfrm>
            <a:off x="11913702" y="5598920"/>
            <a:ext cx="2407860" cy="32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>
              <a:lnSpc>
                <a:spcPts val="2475"/>
              </a:lnSpc>
              <a:buNone/>
            </a:pPr>
            <a:r>
              <a:rPr lang="en-US" sz="2400" b="0" strike="noStrike" spc="-1" dirty="0">
                <a:solidFill>
                  <a:schemeClr val="bg1"/>
                </a:solidFill>
                <a:latin typeface="DM Sans"/>
              </a:rPr>
              <a:t>ER Diagram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grpSp>
        <p:nvGrpSpPr>
          <p:cNvPr id="124" name="Group 31">
            <a:extLst>
              <a:ext uri="{FF2B5EF4-FFF2-40B4-BE49-F238E27FC236}">
                <a16:creationId xmlns:a16="http://schemas.microsoft.com/office/drawing/2014/main" id="{0102EBF6-820F-C8F4-AACD-353665B32E8B}"/>
              </a:ext>
            </a:extLst>
          </p:cNvPr>
          <p:cNvGrpSpPr/>
          <p:nvPr/>
        </p:nvGrpSpPr>
        <p:grpSpPr>
          <a:xfrm>
            <a:off x="10443514" y="6670813"/>
            <a:ext cx="2612880" cy="2373120"/>
            <a:chOff x="6305760" y="5895000"/>
            <a:chExt cx="2612880" cy="2373120"/>
          </a:xfrm>
        </p:grpSpPr>
        <p:sp>
          <p:nvSpPr>
            <p:cNvPr id="125" name="Freeform 32">
              <a:extLst>
                <a:ext uri="{FF2B5EF4-FFF2-40B4-BE49-F238E27FC236}">
                  <a16:creationId xmlns:a16="http://schemas.microsoft.com/office/drawing/2014/main" id="{473EAE03-EC9D-6E47-2D86-D22318001AE5}"/>
                </a:ext>
              </a:extLst>
            </p:cNvPr>
            <p:cNvSpPr/>
            <p:nvPr/>
          </p:nvSpPr>
          <p:spPr>
            <a:xfrm>
              <a:off x="6305760" y="5995440"/>
              <a:ext cx="2612880" cy="227268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  <p:sp>
          <p:nvSpPr>
            <p:cNvPr id="126" name="TextBox 33">
              <a:extLst>
                <a:ext uri="{FF2B5EF4-FFF2-40B4-BE49-F238E27FC236}">
                  <a16:creationId xmlns:a16="http://schemas.microsoft.com/office/drawing/2014/main" id="{AB0DF861-2537-5075-19AF-78F42793F970}"/>
                </a:ext>
              </a:extLst>
            </p:cNvPr>
            <p:cNvSpPr/>
            <p:nvPr/>
          </p:nvSpPr>
          <p:spPr>
            <a:xfrm>
              <a:off x="6305760" y="5895000"/>
              <a:ext cx="2612880" cy="237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127" name="TextBox 34">
            <a:extLst>
              <a:ext uri="{FF2B5EF4-FFF2-40B4-BE49-F238E27FC236}">
                <a16:creationId xmlns:a16="http://schemas.microsoft.com/office/drawing/2014/main" id="{27A51FFB-972E-D172-AFB9-E0A47DB7DC33}"/>
              </a:ext>
            </a:extLst>
          </p:cNvPr>
          <p:cNvSpPr/>
          <p:nvPr/>
        </p:nvSpPr>
        <p:spPr>
          <a:xfrm>
            <a:off x="10905034" y="6816973"/>
            <a:ext cx="1690200" cy="96013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914"/>
              </a:lnSpc>
              <a:buNone/>
            </a:pPr>
            <a:r>
              <a:rPr lang="en-US" sz="5730" b="0" strike="noStrike" spc="-1" dirty="0">
                <a:solidFill>
                  <a:schemeClr val="bg1"/>
                </a:solidFill>
                <a:latin typeface="Arial"/>
              </a:rPr>
              <a:t>7</a:t>
            </a:r>
          </a:p>
        </p:txBody>
      </p:sp>
      <p:sp>
        <p:nvSpPr>
          <p:cNvPr id="128" name="AutoShape 35">
            <a:extLst>
              <a:ext uri="{FF2B5EF4-FFF2-40B4-BE49-F238E27FC236}">
                <a16:creationId xmlns:a16="http://schemas.microsoft.com/office/drawing/2014/main" id="{3F51864E-85CD-2F08-A7FB-CAFB271C2D8C}"/>
              </a:ext>
            </a:extLst>
          </p:cNvPr>
          <p:cNvSpPr/>
          <p:nvPr/>
        </p:nvSpPr>
        <p:spPr>
          <a:xfrm>
            <a:off x="10648354" y="8288653"/>
            <a:ext cx="2203200" cy="360"/>
          </a:xfrm>
          <a:prstGeom prst="line">
            <a:avLst/>
          </a:prstGeom>
          <a:ln w="381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29" name="TextBox 36">
            <a:extLst>
              <a:ext uri="{FF2B5EF4-FFF2-40B4-BE49-F238E27FC236}">
                <a16:creationId xmlns:a16="http://schemas.microsoft.com/office/drawing/2014/main" id="{D870913B-5011-FB8D-8C19-614D58477DDC}"/>
              </a:ext>
            </a:extLst>
          </p:cNvPr>
          <p:cNvSpPr/>
          <p:nvPr/>
        </p:nvSpPr>
        <p:spPr>
          <a:xfrm>
            <a:off x="10647994" y="8539300"/>
            <a:ext cx="2318040" cy="3526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2605"/>
              </a:lnSpc>
              <a:buNone/>
            </a:pPr>
            <a:r>
              <a:rPr lang="en-US" sz="2800" b="0" strike="noStrike" spc="-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Conclusion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2"/>
          <p:cNvGrpSpPr/>
          <p:nvPr/>
        </p:nvGrpSpPr>
        <p:grpSpPr>
          <a:xfrm>
            <a:off x="81720" y="9258840"/>
            <a:ext cx="13457520" cy="3263760"/>
            <a:chOff x="81720" y="9258840"/>
            <a:chExt cx="13457520" cy="3263760"/>
          </a:xfrm>
        </p:grpSpPr>
        <p:sp>
          <p:nvSpPr>
            <p:cNvPr id="98" name="Freeform 3"/>
            <p:cNvSpPr/>
            <p:nvPr/>
          </p:nvSpPr>
          <p:spPr>
            <a:xfrm rot="10800000">
              <a:off x="10427400" y="9410760"/>
              <a:ext cx="3111840" cy="311184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Freeform 4"/>
            <p:cNvSpPr/>
            <p:nvPr/>
          </p:nvSpPr>
          <p:spPr>
            <a:xfrm rot="10800000">
              <a:off x="6977160" y="9410760"/>
              <a:ext cx="3111840" cy="2465640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Freeform 5"/>
            <p:cNvSpPr/>
            <p:nvPr/>
          </p:nvSpPr>
          <p:spPr>
            <a:xfrm rot="10800000">
              <a:off x="3531600" y="9258840"/>
              <a:ext cx="3111840" cy="311184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Freeform 6"/>
            <p:cNvSpPr/>
            <p:nvPr/>
          </p:nvSpPr>
          <p:spPr>
            <a:xfrm rot="10800000">
              <a:off x="81720" y="9258840"/>
              <a:ext cx="3111840" cy="2465640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06" name="Group 11"/>
          <p:cNvGrpSpPr/>
          <p:nvPr/>
        </p:nvGrpSpPr>
        <p:grpSpPr>
          <a:xfrm>
            <a:off x="15966720" y="9258840"/>
            <a:ext cx="13457520" cy="3263760"/>
            <a:chOff x="15966720" y="9258840"/>
            <a:chExt cx="13457520" cy="3263760"/>
          </a:xfrm>
        </p:grpSpPr>
        <p:sp>
          <p:nvSpPr>
            <p:cNvPr id="107" name="Freeform 12"/>
            <p:cNvSpPr/>
            <p:nvPr/>
          </p:nvSpPr>
          <p:spPr>
            <a:xfrm rot="10800000">
              <a:off x="26312400" y="9410760"/>
              <a:ext cx="3111840" cy="311184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Freeform 13"/>
            <p:cNvSpPr/>
            <p:nvPr/>
          </p:nvSpPr>
          <p:spPr>
            <a:xfrm rot="10800000">
              <a:off x="22862520" y="9410760"/>
              <a:ext cx="3111840" cy="2465640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Freeform 14"/>
            <p:cNvSpPr/>
            <p:nvPr/>
          </p:nvSpPr>
          <p:spPr>
            <a:xfrm rot="10800000">
              <a:off x="19416960" y="9258840"/>
              <a:ext cx="3111840" cy="311184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Freeform 15"/>
            <p:cNvSpPr/>
            <p:nvPr/>
          </p:nvSpPr>
          <p:spPr>
            <a:xfrm rot="10800000">
              <a:off x="15966720" y="9258840"/>
              <a:ext cx="3111840" cy="2465640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1" name="TextBox 16"/>
          <p:cNvSpPr/>
          <p:nvPr/>
        </p:nvSpPr>
        <p:spPr>
          <a:xfrm>
            <a:off x="4966405" y="1566184"/>
            <a:ext cx="8128440" cy="96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7614"/>
              </a:lnSpc>
              <a:buNone/>
              <a:tabLst>
                <a:tab pos="0" algn="l"/>
              </a:tabLst>
            </a:pPr>
            <a:r>
              <a:rPr lang="en-US" sz="6340" b="0" strike="noStrike" spc="-1" dirty="0">
                <a:solidFill>
                  <a:srgbClr val="FFFFFF"/>
                </a:solidFill>
                <a:latin typeface="Now Bold"/>
              </a:rPr>
              <a:t>1-INTRODUCTION</a:t>
            </a:r>
            <a:endParaRPr lang="en-US" sz="6340" b="0" strike="noStrike" spc="-1" dirty="0">
              <a:latin typeface="Arial"/>
            </a:endParaRPr>
          </a:p>
        </p:txBody>
      </p:sp>
      <p:sp>
        <p:nvSpPr>
          <p:cNvPr id="112" name="TextBox 17"/>
          <p:cNvSpPr/>
          <p:nvPr/>
        </p:nvSpPr>
        <p:spPr>
          <a:xfrm>
            <a:off x="3952568" y="3455430"/>
            <a:ext cx="10766321" cy="43436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>
              <a:lnSpc>
                <a:spcPts val="3064"/>
              </a:lnSpc>
              <a:buNone/>
              <a:tabLst>
                <a:tab pos="0" algn="l"/>
              </a:tabLst>
            </a:pPr>
            <a:r>
              <a:rPr lang="en-US" sz="2400" b="0" i="0" dirty="0">
                <a:solidFill>
                  <a:srgbClr val="ECECEC"/>
                </a:solidFill>
                <a:effectLst/>
                <a:latin typeface="ui-sans-serif"/>
              </a:rPr>
              <a:t>Educational institutions need accurate attendance records, and traditional methods like manual roll calls are error-prone. A biometric fingerprint recognition system offers a secure solution. The MongoDB database for the </a:t>
            </a:r>
            <a:r>
              <a:rPr lang="en-US" sz="2400" b="0" i="0" dirty="0" err="1">
                <a:solidFill>
                  <a:srgbClr val="ECECEC"/>
                </a:solidFill>
                <a:effectLst/>
                <a:latin typeface="ui-sans-serif"/>
              </a:rPr>
              <a:t>AttendEase</a:t>
            </a:r>
            <a:r>
              <a:rPr lang="en-US" sz="2400" b="0" i="0" dirty="0">
                <a:solidFill>
                  <a:srgbClr val="ECECEC"/>
                </a:solidFill>
                <a:effectLst/>
                <a:latin typeface="ui-sans-serif"/>
              </a:rPr>
              <a:t> system will store student information, fingerprint templates, attendance records, and administrative data. It will integrate with the institution's existing system for efficient data management and centralized access.</a:t>
            </a:r>
          </a:p>
          <a:p>
            <a:pPr algn="ctr">
              <a:lnSpc>
                <a:spcPts val="3064"/>
              </a:lnSpc>
              <a:buNone/>
              <a:tabLst>
                <a:tab pos="0" algn="l"/>
              </a:tabLst>
            </a:pPr>
            <a:endParaRPr lang="en-US" sz="2400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ctr">
              <a:lnSpc>
                <a:spcPts val="3064"/>
              </a:lnSpc>
              <a:buNone/>
              <a:tabLst>
                <a:tab pos="0" algn="l"/>
              </a:tabLst>
            </a:pPr>
            <a:endParaRPr lang="en-US" sz="2400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ctr">
              <a:lnSpc>
                <a:spcPts val="3064"/>
              </a:lnSpc>
              <a:buNone/>
              <a:tabLst>
                <a:tab pos="0" algn="l"/>
              </a:tabLst>
            </a:pPr>
            <a:endParaRPr lang="en-US" sz="2400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ctr">
              <a:lnSpc>
                <a:spcPts val="3064"/>
              </a:lnSpc>
              <a:buNone/>
              <a:tabLst>
                <a:tab pos="0" algn="l"/>
              </a:tabLst>
            </a:pPr>
            <a:endParaRPr lang="en-US" sz="2400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ctr">
              <a:lnSpc>
                <a:spcPts val="3064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AA3BC1-DABD-0815-04BC-D8BA114EB06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ZoneTexte 18"/>
          <p:cNvSpPr/>
          <p:nvPr/>
        </p:nvSpPr>
        <p:spPr>
          <a:xfrm>
            <a:off x="1900238" y="2616670"/>
            <a:ext cx="13716000" cy="41535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CA" sz="4400" strike="noStrike" spc="-1" dirty="0">
                <a:solidFill>
                  <a:schemeClr val="bg1"/>
                </a:solidFill>
                <a:latin typeface="Now Bold"/>
                <a:ea typeface="Times New Roman"/>
              </a:rPr>
              <a:t>Designing a database is a crucial step in the development of any data-driven application. A well-designed database provides several key benefits and fulfills multiple purposes, ensuring the efficiency, reliability, and scalability of the system.</a:t>
            </a:r>
            <a:endParaRPr lang="en-US" sz="440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440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98" name="ZoneTexte 19"/>
          <p:cNvSpPr/>
          <p:nvPr/>
        </p:nvSpPr>
        <p:spPr>
          <a:xfrm>
            <a:off x="3696660" y="585787"/>
            <a:ext cx="860868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CA" sz="4400" b="1" strike="noStrike" spc="-1" dirty="0">
                <a:solidFill>
                  <a:schemeClr val="bg1"/>
                </a:solidFill>
                <a:latin typeface="Now Bold"/>
                <a:ea typeface="Times New Roman"/>
              </a:rPr>
              <a:t>2. PURPOSE OF DATABASE DESIGN </a:t>
            </a:r>
            <a:endParaRPr lang="en-US" sz="44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44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 21"/>
          <p:cNvSpPr/>
          <p:nvPr/>
        </p:nvSpPr>
        <p:spPr>
          <a:xfrm>
            <a:off x="-3409920" y="9959040"/>
            <a:ext cx="5956200" cy="5956200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C146EE12-0DE0-E91C-34B2-2E729567FCCD}"/>
              </a:ext>
            </a:extLst>
          </p:cNvPr>
          <p:cNvSpPr/>
          <p:nvPr/>
        </p:nvSpPr>
        <p:spPr>
          <a:xfrm>
            <a:off x="9144000" y="5975646"/>
            <a:ext cx="6544740" cy="1963470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 dirty="0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A7A86100-2A82-35B0-FEDA-F1CD4E7176CE}"/>
              </a:ext>
            </a:extLst>
          </p:cNvPr>
          <p:cNvSpPr/>
          <p:nvPr/>
        </p:nvSpPr>
        <p:spPr>
          <a:xfrm>
            <a:off x="9144000" y="2069841"/>
            <a:ext cx="6544740" cy="1822978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02F5B7C-AB84-1FA5-CFE7-F51373C4B1A6}"/>
              </a:ext>
            </a:extLst>
          </p:cNvPr>
          <p:cNvSpPr/>
          <p:nvPr/>
        </p:nvSpPr>
        <p:spPr>
          <a:xfrm rot="10800000">
            <a:off x="8612252" y="3936747"/>
            <a:ext cx="6544740" cy="1963470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 dirty="0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6A88C60A-6E59-7A56-787D-BA4B5A546EF4}"/>
              </a:ext>
            </a:extLst>
          </p:cNvPr>
          <p:cNvSpPr/>
          <p:nvPr/>
        </p:nvSpPr>
        <p:spPr>
          <a:xfrm>
            <a:off x="9849333" y="2687410"/>
            <a:ext cx="5307659" cy="6771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r>
              <a:rPr lang="en-US" sz="4400" b="0" strike="noStrike" spc="-1" dirty="0">
                <a:solidFill>
                  <a:schemeClr val="bg1"/>
                </a:solidFill>
                <a:latin typeface="DM Sans"/>
                <a:ea typeface="Roboto" panose="02000000000000000000" pitchFamily="2" charset="0"/>
              </a:rPr>
              <a:t>Student</a:t>
            </a:r>
            <a:r>
              <a:rPr lang="en-US" sz="4400" b="0" strike="noStrike" spc="-1" dirty="0">
                <a:solidFill>
                  <a:srgbClr val="4BD1FB"/>
                </a:solidFill>
                <a:latin typeface="DM Sans"/>
                <a:ea typeface="Roboto" panose="02000000000000000000" pitchFamily="2" charset="0"/>
              </a:rPr>
              <a:t> </a:t>
            </a:r>
            <a:r>
              <a:rPr lang="en-US" sz="4400" b="0" strike="noStrike" spc="-1" dirty="0">
                <a:solidFill>
                  <a:schemeClr val="bg1"/>
                </a:solidFill>
                <a:latin typeface="DM Sans"/>
                <a:ea typeface="Roboto" panose="02000000000000000000" pitchFamily="2" charset="0"/>
              </a:rPr>
              <a:t>Registration</a:t>
            </a:r>
            <a:endParaRPr lang="en-US" sz="4400" b="0" strike="noStrike" spc="-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0797C361-9D83-2ED1-1275-8AC23BD26384}"/>
              </a:ext>
            </a:extLst>
          </p:cNvPr>
          <p:cNvSpPr/>
          <p:nvPr/>
        </p:nvSpPr>
        <p:spPr>
          <a:xfrm>
            <a:off x="8430004" y="4286907"/>
            <a:ext cx="6726988" cy="83484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spc="-1" dirty="0">
                <a:solidFill>
                  <a:schemeClr val="bg1"/>
                </a:solidFill>
                <a:latin typeface="DM Sans"/>
              </a:rPr>
              <a:t>Attendance Logging</a:t>
            </a:r>
            <a:endParaRPr lang="en-US" sz="4000" spc="-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DD466D03-DE74-A7BF-8466-6A29C15D3C7C}"/>
              </a:ext>
            </a:extLst>
          </p:cNvPr>
          <p:cNvSpPr/>
          <p:nvPr/>
        </p:nvSpPr>
        <p:spPr>
          <a:xfrm>
            <a:off x="10103958" y="6604389"/>
            <a:ext cx="5706618" cy="83484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spc="-1" dirty="0">
                <a:solidFill>
                  <a:schemeClr val="bg1"/>
                </a:solidFill>
                <a:latin typeface="DM Sans"/>
              </a:rPr>
              <a:t>Attendance Tracking</a:t>
            </a:r>
            <a:endParaRPr lang="en-US" sz="4000" b="0" strike="noStrike" spc="-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9410466C-A1DC-ADA9-8E78-88845FC12233}"/>
              </a:ext>
            </a:extLst>
          </p:cNvPr>
          <p:cNvSpPr/>
          <p:nvPr/>
        </p:nvSpPr>
        <p:spPr>
          <a:xfrm rot="10800000">
            <a:off x="8612252" y="7995570"/>
            <a:ext cx="6544740" cy="1963470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 dirty="0"/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2DAAE4EE-7CAD-4B1F-C385-C1FD9EEB382A}"/>
              </a:ext>
            </a:extLst>
          </p:cNvPr>
          <p:cNvSpPr/>
          <p:nvPr/>
        </p:nvSpPr>
        <p:spPr>
          <a:xfrm>
            <a:off x="8883465" y="8127453"/>
            <a:ext cx="6012992" cy="8207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spc="-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Management Reports</a:t>
            </a:r>
            <a:endParaRPr lang="en-US" sz="4000" b="0" strike="noStrike" spc="-1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1E903FB-507F-F1FA-CAC6-2496B4908890}"/>
              </a:ext>
            </a:extLst>
          </p:cNvPr>
          <p:cNvSpPr txBox="1"/>
          <p:nvPr/>
        </p:nvSpPr>
        <p:spPr>
          <a:xfrm>
            <a:off x="3656795" y="221783"/>
            <a:ext cx="8608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>
                <a:solidFill>
                  <a:schemeClr val="bg1"/>
                </a:solidFill>
                <a:effectLst/>
                <a:latin typeface="Now Bold"/>
                <a:ea typeface="Times New Roman" panose="02020603050405020304" pitchFamily="18" charset="0"/>
              </a:rPr>
              <a:t>2.1. Objective and use cases of the                  	database</a:t>
            </a:r>
            <a:endParaRPr lang="fr-FR" sz="4400" b="1" dirty="0">
              <a:solidFill>
                <a:schemeClr val="bg1"/>
              </a:solidFill>
              <a:effectLst/>
              <a:latin typeface="Now Bold"/>
              <a:ea typeface="Times New Roman" panose="02020603050405020304" pitchFamily="18" charset="0"/>
            </a:endParaRPr>
          </a:p>
          <a:p>
            <a:endParaRPr lang="fr-FR" sz="4400" b="1" dirty="0">
              <a:solidFill>
                <a:schemeClr val="bg1"/>
              </a:solidFill>
              <a:latin typeface="Now Bold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06B3F77-A30F-75EC-6117-B581B459E131}"/>
              </a:ext>
            </a:extLst>
          </p:cNvPr>
          <p:cNvSpPr txBox="1"/>
          <p:nvPr/>
        </p:nvSpPr>
        <p:spPr>
          <a:xfrm flipH="1">
            <a:off x="954638" y="2069678"/>
            <a:ext cx="4170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4800" b="1" dirty="0">
                <a:solidFill>
                  <a:schemeClr val="bg1"/>
                </a:solidFill>
                <a:latin typeface="Now Bold"/>
              </a:rPr>
              <a:t> Use Case</a:t>
            </a:r>
            <a:endParaRPr lang="fr-FR" sz="4800" b="1" dirty="0">
              <a:solidFill>
                <a:schemeClr val="bg1"/>
              </a:solidFill>
              <a:latin typeface="Now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4"/>
          <p:cNvSpPr/>
          <p:nvPr/>
        </p:nvSpPr>
        <p:spPr>
          <a:xfrm>
            <a:off x="6774120" y="4484520"/>
            <a:ext cx="2917800" cy="56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419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51D40"/>
                </a:solidFill>
                <a:latin typeface="DM Sans Bold"/>
              </a:rPr>
              <a:t>accessibility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76" name="TextBox 15"/>
          <p:cNvSpPr/>
          <p:nvPr/>
        </p:nvSpPr>
        <p:spPr>
          <a:xfrm>
            <a:off x="7740360" y="3309480"/>
            <a:ext cx="2745000" cy="65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5185"/>
              </a:lnSpc>
              <a:buNone/>
              <a:tabLst>
                <a:tab pos="0" algn="l"/>
              </a:tabLst>
            </a:pPr>
            <a:r>
              <a:rPr lang="en-US" sz="3759" b="0" strike="noStrike" spc="-1">
                <a:solidFill>
                  <a:srgbClr val="051D40"/>
                </a:solidFill>
                <a:latin typeface="DM Sans Bold"/>
              </a:rPr>
              <a:t>efficiency</a:t>
            </a:r>
            <a:endParaRPr lang="en-US" sz="3759" b="0" strike="noStrike" spc="-1">
              <a:latin typeface="Arial"/>
            </a:endParaRPr>
          </a:p>
        </p:txBody>
      </p:sp>
      <p:sp>
        <p:nvSpPr>
          <p:cNvPr id="178" name="TextBox 17"/>
          <p:cNvSpPr/>
          <p:nvPr/>
        </p:nvSpPr>
        <p:spPr>
          <a:xfrm>
            <a:off x="10489320" y="4175933"/>
            <a:ext cx="3040560" cy="126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5000"/>
              </a:lnSpc>
              <a:buNone/>
              <a:tabLst>
                <a:tab pos="0" algn="l"/>
              </a:tabLst>
            </a:pPr>
            <a:r>
              <a:rPr lang="en-US" sz="3630" b="0" strike="noStrike" spc="-1">
                <a:solidFill>
                  <a:srgbClr val="051D40"/>
                </a:solidFill>
                <a:latin typeface="DM Sans Bold"/>
              </a:rPr>
              <a:t>user features</a:t>
            </a:r>
            <a:endParaRPr lang="en-US" sz="3630" b="0" strike="noStrike" spc="-1">
              <a:latin typeface="Arial"/>
            </a:endParaRPr>
          </a:p>
        </p:txBody>
      </p:sp>
      <p:sp>
        <p:nvSpPr>
          <p:cNvPr id="179" name="TextBox 18"/>
          <p:cNvSpPr/>
          <p:nvPr/>
        </p:nvSpPr>
        <p:spPr>
          <a:xfrm>
            <a:off x="7353360" y="6863760"/>
            <a:ext cx="2745000" cy="65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5185"/>
              </a:lnSpc>
              <a:buNone/>
              <a:tabLst>
                <a:tab pos="0" algn="l"/>
              </a:tabLst>
            </a:pPr>
            <a:r>
              <a:rPr lang="en-US" sz="3759" b="0" strike="noStrike" spc="-1">
                <a:solidFill>
                  <a:srgbClr val="051D40"/>
                </a:solidFill>
                <a:latin typeface="DM Sans Bold"/>
              </a:rPr>
              <a:t>accuracy</a:t>
            </a:r>
            <a:endParaRPr lang="en-US" sz="3759" b="0" strike="noStrike" spc="-1"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FC8ED3E-CC7A-73E0-83CD-062D6D7A7F47}"/>
              </a:ext>
            </a:extLst>
          </p:cNvPr>
          <p:cNvSpPr txBox="1"/>
          <p:nvPr/>
        </p:nvSpPr>
        <p:spPr>
          <a:xfrm>
            <a:off x="2469628" y="711547"/>
            <a:ext cx="8608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>
                <a:solidFill>
                  <a:schemeClr val="bg1"/>
                </a:solidFill>
                <a:effectLst/>
                <a:latin typeface="Now Bold"/>
                <a:ea typeface="Times New Roman" panose="02020603050405020304" pitchFamily="18" charset="0"/>
              </a:rPr>
              <a:t>2.2. </a:t>
            </a:r>
            <a:r>
              <a:rPr lang="en-GB" sz="4400" b="1" dirty="0">
                <a:solidFill>
                  <a:schemeClr val="bg1"/>
                </a:solidFill>
                <a:effectLst/>
                <a:latin typeface="Now Bold"/>
                <a:ea typeface="Times New Roman" panose="02020603050405020304" pitchFamily="18" charset="0"/>
              </a:rPr>
              <a:t>Key requirements and constraints</a:t>
            </a:r>
            <a:endParaRPr lang="fr-FR" sz="4400" b="1" dirty="0">
              <a:solidFill>
                <a:schemeClr val="bg1"/>
              </a:solidFill>
              <a:effectLst/>
              <a:latin typeface="Now Bold"/>
              <a:ea typeface="Times New Roman" panose="02020603050405020304" pitchFamily="18" charset="0"/>
            </a:endParaRPr>
          </a:p>
          <a:p>
            <a:endParaRPr lang="fr-FR" sz="4400" b="1" dirty="0">
              <a:solidFill>
                <a:schemeClr val="bg1"/>
              </a:solidFill>
              <a:latin typeface="Now Bold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6FEAD8E-87A5-9AF7-DEAF-AB874BF523F4}"/>
              </a:ext>
            </a:extLst>
          </p:cNvPr>
          <p:cNvSpPr txBox="1"/>
          <p:nvPr/>
        </p:nvSpPr>
        <p:spPr>
          <a:xfrm flipH="1">
            <a:off x="1284207" y="2835205"/>
            <a:ext cx="4803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4800" b="1" dirty="0">
                <a:solidFill>
                  <a:schemeClr val="bg1"/>
                </a:solidFill>
                <a:latin typeface="Now Bold"/>
              </a:rPr>
              <a:t> Requirements</a:t>
            </a:r>
            <a:endParaRPr lang="fr-FR" sz="4800" b="1" dirty="0">
              <a:solidFill>
                <a:schemeClr val="bg1"/>
              </a:solidFill>
              <a:latin typeface="Now Bold"/>
            </a:endParaRP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C98F79C3-1188-19DE-11DA-137459606E9A}"/>
              </a:ext>
            </a:extLst>
          </p:cNvPr>
          <p:cNvSpPr/>
          <p:nvPr/>
        </p:nvSpPr>
        <p:spPr>
          <a:xfrm>
            <a:off x="9144000" y="6037155"/>
            <a:ext cx="6544740" cy="1963470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 dirty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12F6A2C-082C-3D83-5342-C34DB61DC4C6}"/>
              </a:ext>
            </a:extLst>
          </p:cNvPr>
          <p:cNvSpPr/>
          <p:nvPr/>
        </p:nvSpPr>
        <p:spPr>
          <a:xfrm>
            <a:off x="9144000" y="2131350"/>
            <a:ext cx="6544740" cy="1822978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6E0ADF1-6B6F-76AC-F6A3-12496BD0A76A}"/>
              </a:ext>
            </a:extLst>
          </p:cNvPr>
          <p:cNvSpPr/>
          <p:nvPr/>
        </p:nvSpPr>
        <p:spPr>
          <a:xfrm rot="10800000">
            <a:off x="8612252" y="3998256"/>
            <a:ext cx="6544740" cy="1963470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 dirty="0"/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385C34F4-9EFC-662A-688A-ABD11BA9397B}"/>
              </a:ext>
            </a:extLst>
          </p:cNvPr>
          <p:cNvSpPr/>
          <p:nvPr/>
        </p:nvSpPr>
        <p:spPr>
          <a:xfrm>
            <a:off x="11078611" y="2654737"/>
            <a:ext cx="5307659" cy="6771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r>
              <a:rPr lang="en-US" sz="4400" b="0" strike="noStrike" spc="-1" dirty="0">
                <a:solidFill>
                  <a:schemeClr val="bg1"/>
                </a:solidFill>
                <a:latin typeface="DM Sans"/>
                <a:ea typeface="Roboto" panose="02000000000000000000" pitchFamily="2" charset="0"/>
              </a:rPr>
              <a:t>Scalability</a:t>
            </a:r>
            <a:endParaRPr lang="en-US" sz="4400" b="0" strike="noStrike" spc="-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42896EA7-6702-BCE0-7552-D84AA3336743}"/>
              </a:ext>
            </a:extLst>
          </p:cNvPr>
          <p:cNvSpPr/>
          <p:nvPr/>
        </p:nvSpPr>
        <p:spPr>
          <a:xfrm>
            <a:off x="8521127" y="4507852"/>
            <a:ext cx="6726988" cy="83484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spc="-1" dirty="0">
                <a:solidFill>
                  <a:schemeClr val="bg1"/>
                </a:solidFill>
                <a:latin typeface="DM Sans"/>
              </a:rPr>
              <a:t>Performance</a:t>
            </a:r>
            <a:endParaRPr lang="en-US" sz="4000" spc="-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BF93BEDF-F308-CAD8-AFA3-1624FFD3A3ED}"/>
              </a:ext>
            </a:extLst>
          </p:cNvPr>
          <p:cNvSpPr/>
          <p:nvPr/>
        </p:nvSpPr>
        <p:spPr>
          <a:xfrm>
            <a:off x="11078611" y="6446338"/>
            <a:ext cx="5706618" cy="83484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spc="-1" dirty="0">
                <a:solidFill>
                  <a:schemeClr val="bg1"/>
                </a:solidFill>
                <a:latin typeface="DM Sans"/>
              </a:rPr>
              <a:t>Reliability</a:t>
            </a:r>
            <a:endParaRPr lang="en-US" sz="4000" b="0" strike="noStrike" spc="-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A84D387-ECC7-AC53-C068-183D381A00F7}"/>
              </a:ext>
            </a:extLst>
          </p:cNvPr>
          <p:cNvSpPr/>
          <p:nvPr/>
        </p:nvSpPr>
        <p:spPr>
          <a:xfrm rot="10800000">
            <a:off x="8697842" y="8000625"/>
            <a:ext cx="6544740" cy="1963470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 dirty="0"/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6E6A87C0-81FC-FDC4-08A1-CED448CB3394}"/>
              </a:ext>
            </a:extLst>
          </p:cNvPr>
          <p:cNvSpPr/>
          <p:nvPr/>
        </p:nvSpPr>
        <p:spPr>
          <a:xfrm>
            <a:off x="8963715" y="8428919"/>
            <a:ext cx="6012992" cy="8207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spc="-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Security</a:t>
            </a:r>
            <a:endParaRPr lang="en-US" sz="4000" b="0" strike="noStrike" spc="-1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1"/>
          <p:cNvSpPr/>
          <p:nvPr/>
        </p:nvSpPr>
        <p:spPr>
          <a:xfrm>
            <a:off x="6774120" y="4484520"/>
            <a:ext cx="2917800" cy="56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419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51D40"/>
                </a:solidFill>
                <a:latin typeface="DM Sans Bold"/>
              </a:rPr>
              <a:t>surveys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4" name="TextBox 12"/>
          <p:cNvSpPr/>
          <p:nvPr/>
        </p:nvSpPr>
        <p:spPr>
          <a:xfrm>
            <a:off x="7740360" y="3309480"/>
            <a:ext cx="3406320" cy="65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5185"/>
              </a:lnSpc>
              <a:buNone/>
              <a:tabLst>
                <a:tab pos="0" algn="l"/>
              </a:tabLst>
            </a:pPr>
            <a:r>
              <a:rPr lang="en-US" sz="3759" b="0" strike="noStrike" spc="-1">
                <a:solidFill>
                  <a:srgbClr val="051D40"/>
                </a:solidFill>
                <a:latin typeface="DM Sans Bold"/>
              </a:rPr>
              <a:t>brainstorming</a:t>
            </a:r>
            <a:endParaRPr lang="en-US" sz="3759" b="0" strike="noStrike" spc="-1">
              <a:latin typeface="Arial"/>
            </a:endParaRPr>
          </a:p>
        </p:txBody>
      </p:sp>
      <p:sp>
        <p:nvSpPr>
          <p:cNvPr id="162" name="TextBox 20"/>
          <p:cNvSpPr/>
          <p:nvPr/>
        </p:nvSpPr>
        <p:spPr>
          <a:xfrm>
            <a:off x="7491960" y="6885360"/>
            <a:ext cx="3040560" cy="63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5000"/>
              </a:lnSpc>
              <a:buNone/>
              <a:tabLst>
                <a:tab pos="0" algn="l"/>
              </a:tabLst>
            </a:pPr>
            <a:r>
              <a:rPr lang="en-US" sz="3630" b="0" strike="noStrike" spc="-1" dirty="0">
                <a:solidFill>
                  <a:srgbClr val="051D40"/>
                </a:solidFill>
                <a:latin typeface="DM Sans Bold"/>
              </a:rPr>
              <a:t>user persona</a:t>
            </a:r>
            <a:endParaRPr lang="en-US" sz="3630" b="0" strike="noStrike" spc="-1" dirty="0"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C77D7C8-AB85-AFA9-24DD-1DAB79693C4C}"/>
              </a:ext>
            </a:extLst>
          </p:cNvPr>
          <p:cNvSpPr txBox="1"/>
          <p:nvPr/>
        </p:nvSpPr>
        <p:spPr>
          <a:xfrm flipH="1">
            <a:off x="1377909" y="2846725"/>
            <a:ext cx="4803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4800" b="1" dirty="0">
                <a:solidFill>
                  <a:schemeClr val="bg1"/>
                </a:solidFill>
                <a:latin typeface="Now Bold"/>
              </a:rPr>
              <a:t> </a:t>
            </a:r>
            <a:r>
              <a:rPr lang="en-GB" sz="4800" b="1" dirty="0" err="1">
                <a:solidFill>
                  <a:schemeClr val="bg1"/>
                </a:solidFill>
                <a:latin typeface="Now Bold"/>
              </a:rPr>
              <a:t>Contraints</a:t>
            </a:r>
            <a:endParaRPr lang="fr-FR" sz="4800" b="1" dirty="0">
              <a:solidFill>
                <a:schemeClr val="bg1"/>
              </a:solidFill>
              <a:latin typeface="Now Bold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8E92A60-7645-3D32-4C2C-0C0D337909DF}"/>
              </a:ext>
            </a:extLst>
          </p:cNvPr>
          <p:cNvSpPr txBox="1"/>
          <p:nvPr/>
        </p:nvSpPr>
        <p:spPr>
          <a:xfrm>
            <a:off x="1507102" y="668862"/>
            <a:ext cx="8608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>
                <a:solidFill>
                  <a:schemeClr val="bg1"/>
                </a:solidFill>
                <a:effectLst/>
                <a:latin typeface="Now Bold"/>
                <a:ea typeface="Times New Roman" panose="02020603050405020304" pitchFamily="18" charset="0"/>
              </a:rPr>
              <a:t>2.2. </a:t>
            </a:r>
            <a:r>
              <a:rPr lang="en-GB" sz="4400" b="1" dirty="0">
                <a:solidFill>
                  <a:schemeClr val="bg1"/>
                </a:solidFill>
                <a:effectLst/>
                <a:latin typeface="Now Bold"/>
                <a:ea typeface="Times New Roman" panose="02020603050405020304" pitchFamily="18" charset="0"/>
              </a:rPr>
              <a:t>Key requirements and constraints</a:t>
            </a:r>
            <a:endParaRPr lang="fr-FR" sz="4400" b="1" dirty="0">
              <a:solidFill>
                <a:schemeClr val="bg1"/>
              </a:solidFill>
              <a:effectLst/>
              <a:latin typeface="Now Bold"/>
              <a:ea typeface="Times New Roman" panose="02020603050405020304" pitchFamily="18" charset="0"/>
            </a:endParaRPr>
          </a:p>
          <a:p>
            <a:endParaRPr lang="fr-FR" sz="4400" b="1" dirty="0">
              <a:solidFill>
                <a:schemeClr val="bg1"/>
              </a:solidFill>
              <a:latin typeface="Now Bold"/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5D670F8B-F8F3-CC3E-D549-F755616CAD2F}"/>
              </a:ext>
            </a:extLst>
          </p:cNvPr>
          <p:cNvSpPr/>
          <p:nvPr/>
        </p:nvSpPr>
        <p:spPr>
          <a:xfrm>
            <a:off x="9144000" y="2144582"/>
            <a:ext cx="6544740" cy="1822978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69CE2AA7-B2DE-CAC8-3AA0-CCB27B5FE9CE}"/>
              </a:ext>
            </a:extLst>
          </p:cNvPr>
          <p:cNvSpPr/>
          <p:nvPr/>
        </p:nvSpPr>
        <p:spPr>
          <a:xfrm rot="10800000">
            <a:off x="8612252" y="4007998"/>
            <a:ext cx="6544740" cy="1963470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 dirty="0"/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D11430E3-5E23-8363-F827-8ADFA320B890}"/>
              </a:ext>
            </a:extLst>
          </p:cNvPr>
          <p:cNvSpPr/>
          <p:nvPr/>
        </p:nvSpPr>
        <p:spPr>
          <a:xfrm>
            <a:off x="11078611" y="2667969"/>
            <a:ext cx="5307659" cy="6771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r>
              <a:rPr lang="en-US" sz="4400" b="0" strike="noStrike" spc="-1" dirty="0">
                <a:solidFill>
                  <a:schemeClr val="bg1"/>
                </a:solidFill>
                <a:latin typeface="DM Sans"/>
                <a:ea typeface="Roboto" panose="02000000000000000000" pitchFamily="2" charset="0"/>
              </a:rPr>
              <a:t>Data Size</a:t>
            </a:r>
            <a:endParaRPr lang="en-US" sz="4400" b="0" strike="noStrike" spc="-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C12D1DB-AB94-DE1B-A62C-A60811C9A48A}"/>
              </a:ext>
            </a:extLst>
          </p:cNvPr>
          <p:cNvSpPr/>
          <p:nvPr/>
        </p:nvSpPr>
        <p:spPr>
          <a:xfrm>
            <a:off x="8521127" y="4517594"/>
            <a:ext cx="6726988" cy="83484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spc="-1" dirty="0">
                <a:solidFill>
                  <a:schemeClr val="bg1"/>
                </a:solidFill>
                <a:latin typeface="DM Sans"/>
              </a:rPr>
              <a:t>Consistency</a:t>
            </a:r>
            <a:endParaRPr lang="en-US" sz="4000" spc="-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1210</TotalTime>
  <Words>541</Words>
  <Application>Microsoft Office PowerPoint</Application>
  <PresentationFormat>Personnalisé</PresentationFormat>
  <Paragraphs>105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4" baseType="lpstr">
      <vt:lpstr>Arial</vt:lpstr>
      <vt:lpstr>Calibri</vt:lpstr>
      <vt:lpstr>DM Sans</vt:lpstr>
      <vt:lpstr>DM Sans Bold</vt:lpstr>
      <vt:lpstr>DM Sans Italics</vt:lpstr>
      <vt:lpstr>Now Bold</vt:lpstr>
      <vt:lpstr>Roboto</vt:lpstr>
      <vt:lpstr>Symbol</vt:lpstr>
      <vt:lpstr>Times New Roman</vt:lpstr>
      <vt:lpstr>ui-sans-serif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subject/>
  <dc:creator>GLC</dc:creator>
  <dc:description/>
  <cp:lastModifiedBy>Cinthia Rose</cp:lastModifiedBy>
  <cp:revision>17</cp:revision>
  <dcterms:created xsi:type="dcterms:W3CDTF">2006-08-16T00:00:00Z</dcterms:created>
  <dcterms:modified xsi:type="dcterms:W3CDTF">2024-06-21T04:18:25Z</dcterms:modified>
  <dc:identifier>DAGD0pa4C1Y</dc:identifier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